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7"/>
  </p:notesMasterIdLst>
  <p:sldIdLst>
    <p:sldId id="256" r:id="rId2"/>
    <p:sldId id="257" r:id="rId3"/>
    <p:sldId id="275" r:id="rId4"/>
    <p:sldId id="265" r:id="rId5"/>
    <p:sldId id="260" r:id="rId6"/>
    <p:sldId id="261" r:id="rId7"/>
    <p:sldId id="262" r:id="rId8"/>
    <p:sldId id="263" r:id="rId9"/>
    <p:sldId id="309" r:id="rId10"/>
    <p:sldId id="343" r:id="rId11"/>
    <p:sldId id="344" r:id="rId12"/>
    <p:sldId id="340" r:id="rId13"/>
    <p:sldId id="341" r:id="rId14"/>
    <p:sldId id="345" r:id="rId15"/>
    <p:sldId id="347" r:id="rId16"/>
    <p:sldId id="279" r:id="rId17"/>
    <p:sldId id="342" r:id="rId18"/>
    <p:sldId id="271" r:id="rId19"/>
    <p:sldId id="272" r:id="rId20"/>
    <p:sldId id="273" r:id="rId21"/>
    <p:sldId id="280" r:id="rId22"/>
    <p:sldId id="311" r:id="rId23"/>
    <p:sldId id="312" r:id="rId24"/>
    <p:sldId id="348" r:id="rId25"/>
    <p:sldId id="326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21" r:id="rId34"/>
    <p:sldId id="324" r:id="rId35"/>
    <p:sldId id="319" r:id="rId36"/>
    <p:sldId id="322" r:id="rId37"/>
    <p:sldId id="353" r:id="rId38"/>
    <p:sldId id="323" r:id="rId39"/>
    <p:sldId id="327" r:id="rId40"/>
    <p:sldId id="331" r:id="rId41"/>
    <p:sldId id="349" r:id="rId42"/>
    <p:sldId id="338" r:id="rId43"/>
    <p:sldId id="328" r:id="rId44"/>
    <p:sldId id="329" r:id="rId45"/>
    <p:sldId id="346" r:id="rId46"/>
    <p:sldId id="357" r:id="rId47"/>
    <p:sldId id="330" r:id="rId48"/>
    <p:sldId id="332" r:id="rId49"/>
    <p:sldId id="350" r:id="rId50"/>
    <p:sldId id="352" r:id="rId51"/>
    <p:sldId id="358" r:id="rId52"/>
    <p:sldId id="333" r:id="rId53"/>
    <p:sldId id="305" r:id="rId54"/>
    <p:sldId id="307" r:id="rId55"/>
    <p:sldId id="354" r:id="rId56"/>
    <p:sldId id="300" r:id="rId57"/>
    <p:sldId id="355" r:id="rId58"/>
    <p:sldId id="387" r:id="rId59"/>
    <p:sldId id="388" r:id="rId60"/>
    <p:sldId id="389" r:id="rId61"/>
    <p:sldId id="363" r:id="rId62"/>
    <p:sldId id="362" r:id="rId63"/>
    <p:sldId id="381" r:id="rId64"/>
    <p:sldId id="382" r:id="rId65"/>
    <p:sldId id="359" r:id="rId66"/>
    <p:sldId id="361" r:id="rId67"/>
    <p:sldId id="364" r:id="rId68"/>
    <p:sldId id="365" r:id="rId69"/>
    <p:sldId id="367" r:id="rId70"/>
    <p:sldId id="368" r:id="rId71"/>
    <p:sldId id="369" r:id="rId72"/>
    <p:sldId id="370" r:id="rId73"/>
    <p:sldId id="371" r:id="rId74"/>
    <p:sldId id="372" r:id="rId75"/>
    <p:sldId id="373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D10"/>
    <a:srgbClr val="000000"/>
    <a:srgbClr val="0000FF"/>
    <a:srgbClr val="FF0303"/>
    <a:srgbClr val="008000"/>
    <a:srgbClr val="00DE64"/>
    <a:srgbClr val="00FE73"/>
    <a:srgbClr val="66FF66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70916" autoAdjust="0"/>
  </p:normalViewPr>
  <p:slideViewPr>
    <p:cSldViewPr>
      <p:cViewPr varScale="1">
        <p:scale>
          <a:sx n="53" d="100"/>
          <a:sy n="53" d="100"/>
        </p:scale>
        <p:origin x="17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EFA33-FB47-48D1-AB55-DD35E48DD2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ED80C-43AF-4C91-98A9-8841D29C929A}">
      <dgm:prSet phldrT="[Text]"/>
      <dgm:spPr/>
      <dgm:t>
        <a:bodyPr/>
        <a:lstStyle/>
        <a:p>
          <a:r>
            <a:rPr lang="en-US" dirty="0" err="1" smtClean="0"/>
            <a:t>Mở</a:t>
          </a:r>
          <a:r>
            <a:rPr lang="en-US" dirty="0" smtClean="0"/>
            <a:t> </a:t>
          </a:r>
          <a:r>
            <a:rPr lang="en-US" dirty="0" err="1" smtClean="0"/>
            <a:t>đầu</a:t>
          </a:r>
          <a:endParaRPr lang="en-US" dirty="0"/>
        </a:p>
      </dgm:t>
    </dgm:pt>
    <dgm:pt modelId="{1EFDDF07-617D-4EB3-AB8E-E2445A1102DE}" type="parTrans" cxnId="{765E6F2D-EB78-424F-A98B-391B1A0FCBA4}">
      <dgm:prSet/>
      <dgm:spPr/>
      <dgm:t>
        <a:bodyPr/>
        <a:lstStyle/>
        <a:p>
          <a:endParaRPr lang="en-US"/>
        </a:p>
      </dgm:t>
    </dgm:pt>
    <dgm:pt modelId="{1AB7D152-C683-43BD-B26F-17B1ECE659E3}" type="sibTrans" cxnId="{765E6F2D-EB78-424F-A98B-391B1A0FCBA4}">
      <dgm:prSet/>
      <dgm:spPr/>
      <dgm:t>
        <a:bodyPr/>
        <a:lstStyle/>
        <a:p>
          <a:endParaRPr lang="en-US"/>
        </a:p>
      </dgm:t>
    </dgm:pt>
    <dgm:pt modelId="{D84AEA11-C5C0-41C8-B7BD-F487EB7F6D1F}">
      <dgm:prSet phldrT="[Text]"/>
      <dgm:spPr/>
      <dgm:t>
        <a:bodyPr/>
        <a:lstStyle/>
        <a:p>
          <a:r>
            <a:rPr lang="en-US" dirty="0" err="1" smtClean="0"/>
            <a:t>Khảo</a:t>
          </a:r>
          <a:r>
            <a:rPr lang="en-US" dirty="0" smtClean="0"/>
            <a:t> </a:t>
          </a:r>
          <a:r>
            <a:rPr lang="en-US" dirty="0" err="1" smtClean="0"/>
            <a:t>sát</a:t>
          </a:r>
          <a:r>
            <a:rPr lang="en-US" dirty="0" smtClean="0"/>
            <a:t> </a:t>
          </a:r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pháp</a:t>
          </a:r>
          <a:r>
            <a:rPr lang="en-US" dirty="0" smtClean="0"/>
            <a:t> </a:t>
          </a:r>
          <a:r>
            <a:rPr lang="en-US" dirty="0" err="1" smtClean="0"/>
            <a:t>bảo</a:t>
          </a:r>
          <a:r>
            <a:rPr lang="en-US" dirty="0" smtClean="0"/>
            <a:t> </a:t>
          </a:r>
          <a:r>
            <a:rPr lang="en-US" dirty="0" err="1" smtClean="0"/>
            <a:t>vệ</a:t>
          </a:r>
          <a:r>
            <a:rPr lang="en-US" dirty="0" smtClean="0"/>
            <a:t> </a:t>
          </a:r>
          <a:r>
            <a:rPr lang="en-US" dirty="0" err="1" smtClean="0"/>
            <a:t>trên</a:t>
          </a:r>
          <a:r>
            <a:rPr lang="en-US" dirty="0" smtClean="0"/>
            <a:t> </a:t>
          </a:r>
          <a:r>
            <a:rPr lang="en-US" dirty="0" err="1" smtClean="0"/>
            <a:t>thị</a:t>
          </a:r>
          <a:r>
            <a:rPr lang="en-US" dirty="0" smtClean="0"/>
            <a:t> </a:t>
          </a:r>
          <a:r>
            <a:rPr lang="en-US" dirty="0" err="1" smtClean="0"/>
            <a:t>trường</a:t>
          </a:r>
          <a:endParaRPr lang="en-US" dirty="0"/>
        </a:p>
      </dgm:t>
    </dgm:pt>
    <dgm:pt modelId="{9A8840BC-92CD-4854-B353-B946462CCE39}" type="parTrans" cxnId="{8C802A20-5912-42B4-BF9D-2539FAAEC690}">
      <dgm:prSet/>
      <dgm:spPr/>
      <dgm:t>
        <a:bodyPr/>
        <a:lstStyle/>
        <a:p>
          <a:endParaRPr lang="en-US"/>
        </a:p>
      </dgm:t>
    </dgm:pt>
    <dgm:pt modelId="{EDCF2A54-32D0-4028-8390-8E21FE15680F}" type="sibTrans" cxnId="{8C802A20-5912-42B4-BF9D-2539FAAEC690}">
      <dgm:prSet/>
      <dgm:spPr/>
      <dgm:t>
        <a:bodyPr/>
        <a:lstStyle/>
        <a:p>
          <a:endParaRPr lang="en-US"/>
        </a:p>
      </dgm:t>
    </dgm:pt>
    <dgm:pt modelId="{B296DE21-4464-43E2-A8C8-13B7B044D698}">
      <dgm:prSet phldrT="[Text]"/>
      <dgm:spPr/>
      <dgm:t>
        <a:bodyPr/>
        <a:lstStyle/>
        <a:p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pháp</a:t>
          </a:r>
          <a:r>
            <a:rPr lang="en-US" dirty="0" smtClean="0"/>
            <a:t> </a:t>
          </a:r>
          <a:r>
            <a:rPr lang="en-US" dirty="0" err="1" smtClean="0"/>
            <a:t>chính</a:t>
          </a:r>
          <a:r>
            <a:rPr lang="en-US" dirty="0" smtClean="0"/>
            <a:t> </a:t>
          </a:r>
          <a:r>
            <a:rPr lang="en-US" dirty="0" err="1" smtClean="0"/>
            <a:t>trong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01EDA849-DEFF-4097-A809-04A477AD0CE3}" type="parTrans" cxnId="{BE6DE2BD-100D-40CD-98DF-185AC5AE0F1E}">
      <dgm:prSet/>
      <dgm:spPr/>
      <dgm:t>
        <a:bodyPr/>
        <a:lstStyle/>
        <a:p>
          <a:endParaRPr lang="en-US"/>
        </a:p>
      </dgm:t>
    </dgm:pt>
    <dgm:pt modelId="{E07C328D-DE6E-4149-A531-B0E2EF9886FD}" type="sibTrans" cxnId="{BE6DE2BD-100D-40CD-98DF-185AC5AE0F1E}">
      <dgm:prSet/>
      <dgm:spPr/>
      <dgm:t>
        <a:bodyPr/>
        <a:lstStyle/>
        <a:p>
          <a:endParaRPr lang="en-US"/>
        </a:p>
      </dgm:t>
    </dgm:pt>
    <dgm:pt modelId="{5D237B5E-B7B2-470B-B531-209111C682CD}">
      <dgm:prSet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quả</a:t>
          </a:r>
          <a:r>
            <a:rPr lang="en-US" dirty="0" smtClean="0"/>
            <a:t> </a:t>
          </a:r>
          <a:r>
            <a:rPr lang="en-US" dirty="0" err="1" smtClean="0"/>
            <a:t>đạt</a:t>
          </a:r>
          <a:r>
            <a:rPr lang="en-US" dirty="0" smtClean="0"/>
            <a:t> </a:t>
          </a:r>
          <a:r>
            <a:rPr lang="en-US" dirty="0" err="1" smtClean="0"/>
            <a:t>được</a:t>
          </a:r>
          <a:endParaRPr lang="en-US" dirty="0"/>
        </a:p>
      </dgm:t>
    </dgm:pt>
    <dgm:pt modelId="{995EF429-AAA2-4350-A122-277E50F29DF6}" type="parTrans" cxnId="{49037172-2FC8-44CD-A016-446DA462C9EC}">
      <dgm:prSet/>
      <dgm:spPr/>
      <dgm:t>
        <a:bodyPr/>
        <a:lstStyle/>
        <a:p>
          <a:endParaRPr lang="en-US"/>
        </a:p>
      </dgm:t>
    </dgm:pt>
    <dgm:pt modelId="{25C10237-9D7A-468C-BF27-5210FC932805}" type="sibTrans" cxnId="{49037172-2FC8-44CD-A016-446DA462C9EC}">
      <dgm:prSet/>
      <dgm:spPr/>
      <dgm:t>
        <a:bodyPr/>
        <a:lstStyle/>
        <a:p>
          <a:endParaRPr lang="en-US"/>
        </a:p>
      </dgm:t>
    </dgm:pt>
    <dgm:pt modelId="{294538A6-43EB-408F-AB49-A34C0A990CC2}" type="pres">
      <dgm:prSet presAssocID="{DA5EFA33-FB47-48D1-AB55-DD35E48DD2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913887-C90D-42BA-892B-EF0A0D091283}" type="pres">
      <dgm:prSet presAssocID="{DA5EFA33-FB47-48D1-AB55-DD35E48DD247}" presName="Name1" presStyleCnt="0"/>
      <dgm:spPr/>
    </dgm:pt>
    <dgm:pt modelId="{B54A8DA1-E840-46A0-9C32-9741B6056504}" type="pres">
      <dgm:prSet presAssocID="{DA5EFA33-FB47-48D1-AB55-DD35E48DD247}" presName="cycle" presStyleCnt="0"/>
      <dgm:spPr/>
    </dgm:pt>
    <dgm:pt modelId="{2E0D5443-2E72-4130-873C-70B25DB6FDFD}" type="pres">
      <dgm:prSet presAssocID="{DA5EFA33-FB47-48D1-AB55-DD35E48DD247}" presName="srcNode" presStyleLbl="node1" presStyleIdx="0" presStyleCnt="4"/>
      <dgm:spPr/>
    </dgm:pt>
    <dgm:pt modelId="{AA20612E-6E10-4F3B-A9AB-19490D9029D3}" type="pres">
      <dgm:prSet presAssocID="{DA5EFA33-FB47-48D1-AB55-DD35E48DD247}" presName="conn" presStyleLbl="parChTrans1D2" presStyleIdx="0" presStyleCnt="1"/>
      <dgm:spPr/>
      <dgm:t>
        <a:bodyPr/>
        <a:lstStyle/>
        <a:p>
          <a:endParaRPr lang="en-US"/>
        </a:p>
      </dgm:t>
    </dgm:pt>
    <dgm:pt modelId="{CF28F15C-F858-42B4-8521-DFB4EC71EDF4}" type="pres">
      <dgm:prSet presAssocID="{DA5EFA33-FB47-48D1-AB55-DD35E48DD247}" presName="extraNode" presStyleLbl="node1" presStyleIdx="0" presStyleCnt="4"/>
      <dgm:spPr/>
    </dgm:pt>
    <dgm:pt modelId="{6EE0AED7-425B-4B5D-82A1-0C5D5F4D6EE2}" type="pres">
      <dgm:prSet presAssocID="{DA5EFA33-FB47-48D1-AB55-DD35E48DD247}" presName="dstNode" presStyleLbl="node1" presStyleIdx="0" presStyleCnt="4"/>
      <dgm:spPr/>
    </dgm:pt>
    <dgm:pt modelId="{285D9F4B-F44C-4788-9069-9934863F92C2}" type="pres">
      <dgm:prSet presAssocID="{203ED80C-43AF-4C91-98A9-8841D29C929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6B5F6-C8D5-4CE3-B893-032F1D1F4226}" type="pres">
      <dgm:prSet presAssocID="{203ED80C-43AF-4C91-98A9-8841D29C929A}" presName="accent_1" presStyleCnt="0"/>
      <dgm:spPr/>
    </dgm:pt>
    <dgm:pt modelId="{DFE743A1-80A6-4E72-AF25-C77F7356DAC3}" type="pres">
      <dgm:prSet presAssocID="{203ED80C-43AF-4C91-98A9-8841D29C929A}" presName="accentRepeatNode" presStyleLbl="solidFgAcc1" presStyleIdx="0" presStyleCnt="4"/>
      <dgm:spPr/>
    </dgm:pt>
    <dgm:pt modelId="{A70F443F-0727-45B8-B148-77CAACAA534D}" type="pres">
      <dgm:prSet presAssocID="{D84AEA11-C5C0-41C8-B7BD-F487EB7F6D1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AA93F-E733-4670-8089-98C82AB405C8}" type="pres">
      <dgm:prSet presAssocID="{D84AEA11-C5C0-41C8-B7BD-F487EB7F6D1F}" presName="accent_2" presStyleCnt="0"/>
      <dgm:spPr/>
    </dgm:pt>
    <dgm:pt modelId="{9FC2F929-67E8-47E4-A301-971CF5A273E2}" type="pres">
      <dgm:prSet presAssocID="{D84AEA11-C5C0-41C8-B7BD-F487EB7F6D1F}" presName="accentRepeatNode" presStyleLbl="solidFgAcc1" presStyleIdx="1" presStyleCnt="4"/>
      <dgm:spPr/>
    </dgm:pt>
    <dgm:pt modelId="{2A76CB09-8E38-4E25-A43F-207E4EE5D169}" type="pres">
      <dgm:prSet presAssocID="{B296DE21-4464-43E2-A8C8-13B7B044D69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77D4A-2057-4A64-9B60-14590A5CE006}" type="pres">
      <dgm:prSet presAssocID="{B296DE21-4464-43E2-A8C8-13B7B044D698}" presName="accent_3" presStyleCnt="0"/>
      <dgm:spPr/>
    </dgm:pt>
    <dgm:pt modelId="{419938B3-1FBF-429A-B0A1-EF5D34FB62E8}" type="pres">
      <dgm:prSet presAssocID="{B296DE21-4464-43E2-A8C8-13B7B044D698}" presName="accentRepeatNode" presStyleLbl="solidFgAcc1" presStyleIdx="2" presStyleCnt="4"/>
      <dgm:spPr/>
    </dgm:pt>
    <dgm:pt modelId="{E73D234A-B2C7-4E89-A78A-B7DD8885A1DC}" type="pres">
      <dgm:prSet presAssocID="{5D237B5E-B7B2-470B-B531-209111C682C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46493-E80D-4402-9454-3C17F420F963}" type="pres">
      <dgm:prSet presAssocID="{5D237B5E-B7B2-470B-B531-209111C682CD}" presName="accent_4" presStyleCnt="0"/>
      <dgm:spPr/>
    </dgm:pt>
    <dgm:pt modelId="{79AD1D0A-0B72-4B14-A861-BFF6AF21F571}" type="pres">
      <dgm:prSet presAssocID="{5D237B5E-B7B2-470B-B531-209111C682CD}" presName="accentRepeatNode" presStyleLbl="solidFgAcc1" presStyleIdx="3" presStyleCnt="4"/>
      <dgm:spPr/>
    </dgm:pt>
  </dgm:ptLst>
  <dgm:cxnLst>
    <dgm:cxn modelId="{49037172-2FC8-44CD-A016-446DA462C9EC}" srcId="{DA5EFA33-FB47-48D1-AB55-DD35E48DD247}" destId="{5D237B5E-B7B2-470B-B531-209111C682CD}" srcOrd="3" destOrd="0" parTransId="{995EF429-AAA2-4350-A122-277E50F29DF6}" sibTransId="{25C10237-9D7A-468C-BF27-5210FC932805}"/>
    <dgm:cxn modelId="{24FE8772-00CF-44F7-9E42-8F33639744D5}" type="presOf" srcId="{D84AEA11-C5C0-41C8-B7BD-F487EB7F6D1F}" destId="{A70F443F-0727-45B8-B148-77CAACAA534D}" srcOrd="0" destOrd="0" presId="urn:microsoft.com/office/officeart/2008/layout/VerticalCurvedList"/>
    <dgm:cxn modelId="{4AE5CE95-0559-4AF5-B458-CE8AED284CF5}" type="presOf" srcId="{B296DE21-4464-43E2-A8C8-13B7B044D698}" destId="{2A76CB09-8E38-4E25-A43F-207E4EE5D169}" srcOrd="0" destOrd="0" presId="urn:microsoft.com/office/officeart/2008/layout/VerticalCurvedList"/>
    <dgm:cxn modelId="{67A651D7-1844-4F32-AC85-62BB3FFC70A4}" type="presOf" srcId="{1AB7D152-C683-43BD-B26F-17B1ECE659E3}" destId="{AA20612E-6E10-4F3B-A9AB-19490D9029D3}" srcOrd="0" destOrd="0" presId="urn:microsoft.com/office/officeart/2008/layout/VerticalCurvedList"/>
    <dgm:cxn modelId="{97C75E6C-8CD4-459A-9276-D7DD4355EFFC}" type="presOf" srcId="{5D237B5E-B7B2-470B-B531-209111C682CD}" destId="{E73D234A-B2C7-4E89-A78A-B7DD8885A1DC}" srcOrd="0" destOrd="0" presId="urn:microsoft.com/office/officeart/2008/layout/VerticalCurvedList"/>
    <dgm:cxn modelId="{8C802A20-5912-42B4-BF9D-2539FAAEC690}" srcId="{DA5EFA33-FB47-48D1-AB55-DD35E48DD247}" destId="{D84AEA11-C5C0-41C8-B7BD-F487EB7F6D1F}" srcOrd="1" destOrd="0" parTransId="{9A8840BC-92CD-4854-B353-B946462CCE39}" sibTransId="{EDCF2A54-32D0-4028-8390-8E21FE15680F}"/>
    <dgm:cxn modelId="{BE6DE2BD-100D-40CD-98DF-185AC5AE0F1E}" srcId="{DA5EFA33-FB47-48D1-AB55-DD35E48DD247}" destId="{B296DE21-4464-43E2-A8C8-13B7B044D698}" srcOrd="2" destOrd="0" parTransId="{01EDA849-DEFF-4097-A809-04A477AD0CE3}" sibTransId="{E07C328D-DE6E-4149-A531-B0E2EF9886FD}"/>
    <dgm:cxn modelId="{765E6F2D-EB78-424F-A98B-391B1A0FCBA4}" srcId="{DA5EFA33-FB47-48D1-AB55-DD35E48DD247}" destId="{203ED80C-43AF-4C91-98A9-8841D29C929A}" srcOrd="0" destOrd="0" parTransId="{1EFDDF07-617D-4EB3-AB8E-E2445A1102DE}" sibTransId="{1AB7D152-C683-43BD-B26F-17B1ECE659E3}"/>
    <dgm:cxn modelId="{3F9E154A-2A71-44B1-AEE0-F96631EAF4B7}" type="presOf" srcId="{203ED80C-43AF-4C91-98A9-8841D29C929A}" destId="{285D9F4B-F44C-4788-9069-9934863F92C2}" srcOrd="0" destOrd="0" presId="urn:microsoft.com/office/officeart/2008/layout/VerticalCurvedList"/>
    <dgm:cxn modelId="{504A7FA0-DA02-465E-A8ED-A178A7AF496F}" type="presOf" srcId="{DA5EFA33-FB47-48D1-AB55-DD35E48DD247}" destId="{294538A6-43EB-408F-AB49-A34C0A990CC2}" srcOrd="0" destOrd="0" presId="urn:microsoft.com/office/officeart/2008/layout/VerticalCurvedList"/>
    <dgm:cxn modelId="{AFFAA655-3EA2-4C40-BB4E-EDAA91F75AB3}" type="presParOf" srcId="{294538A6-43EB-408F-AB49-A34C0A990CC2}" destId="{18913887-C90D-42BA-892B-EF0A0D091283}" srcOrd="0" destOrd="0" presId="urn:microsoft.com/office/officeart/2008/layout/VerticalCurvedList"/>
    <dgm:cxn modelId="{7C97B323-39BF-4439-9887-AF56C6649A71}" type="presParOf" srcId="{18913887-C90D-42BA-892B-EF0A0D091283}" destId="{B54A8DA1-E840-46A0-9C32-9741B6056504}" srcOrd="0" destOrd="0" presId="urn:microsoft.com/office/officeart/2008/layout/VerticalCurvedList"/>
    <dgm:cxn modelId="{E703F02B-E378-44CE-980D-205B4751A65C}" type="presParOf" srcId="{B54A8DA1-E840-46A0-9C32-9741B6056504}" destId="{2E0D5443-2E72-4130-873C-70B25DB6FDFD}" srcOrd="0" destOrd="0" presId="urn:microsoft.com/office/officeart/2008/layout/VerticalCurvedList"/>
    <dgm:cxn modelId="{1A54129E-1568-4581-ABE9-B0D4836DC898}" type="presParOf" srcId="{B54A8DA1-E840-46A0-9C32-9741B6056504}" destId="{AA20612E-6E10-4F3B-A9AB-19490D9029D3}" srcOrd="1" destOrd="0" presId="urn:microsoft.com/office/officeart/2008/layout/VerticalCurvedList"/>
    <dgm:cxn modelId="{DC4FA466-6A81-4D2B-B6C7-E9600BC6F078}" type="presParOf" srcId="{B54A8DA1-E840-46A0-9C32-9741B6056504}" destId="{CF28F15C-F858-42B4-8521-DFB4EC71EDF4}" srcOrd="2" destOrd="0" presId="urn:microsoft.com/office/officeart/2008/layout/VerticalCurvedList"/>
    <dgm:cxn modelId="{91E8B7E2-4D65-4CB9-8DF3-0DD9A217ABFD}" type="presParOf" srcId="{B54A8DA1-E840-46A0-9C32-9741B6056504}" destId="{6EE0AED7-425B-4B5D-82A1-0C5D5F4D6EE2}" srcOrd="3" destOrd="0" presId="urn:microsoft.com/office/officeart/2008/layout/VerticalCurvedList"/>
    <dgm:cxn modelId="{A3291DC9-650C-4467-B6EE-4C9B5AB866D5}" type="presParOf" srcId="{18913887-C90D-42BA-892B-EF0A0D091283}" destId="{285D9F4B-F44C-4788-9069-9934863F92C2}" srcOrd="1" destOrd="0" presId="urn:microsoft.com/office/officeart/2008/layout/VerticalCurvedList"/>
    <dgm:cxn modelId="{DB8A3B75-F36C-4C92-8909-C046AE90827D}" type="presParOf" srcId="{18913887-C90D-42BA-892B-EF0A0D091283}" destId="{FF76B5F6-C8D5-4CE3-B893-032F1D1F4226}" srcOrd="2" destOrd="0" presId="urn:microsoft.com/office/officeart/2008/layout/VerticalCurvedList"/>
    <dgm:cxn modelId="{C5398528-542F-4FA7-A1DE-E319DBCCFBED}" type="presParOf" srcId="{FF76B5F6-C8D5-4CE3-B893-032F1D1F4226}" destId="{DFE743A1-80A6-4E72-AF25-C77F7356DAC3}" srcOrd="0" destOrd="0" presId="urn:microsoft.com/office/officeart/2008/layout/VerticalCurvedList"/>
    <dgm:cxn modelId="{69252AC6-2620-4070-AD8A-BC8A6D4FFA7A}" type="presParOf" srcId="{18913887-C90D-42BA-892B-EF0A0D091283}" destId="{A70F443F-0727-45B8-B148-77CAACAA534D}" srcOrd="3" destOrd="0" presId="urn:microsoft.com/office/officeart/2008/layout/VerticalCurvedList"/>
    <dgm:cxn modelId="{24994A91-1CE9-40C3-BE8B-1CAA6B5AEA0E}" type="presParOf" srcId="{18913887-C90D-42BA-892B-EF0A0D091283}" destId="{FA3AA93F-E733-4670-8089-98C82AB405C8}" srcOrd="4" destOrd="0" presId="urn:microsoft.com/office/officeart/2008/layout/VerticalCurvedList"/>
    <dgm:cxn modelId="{3AE202BA-CC25-4D2C-9CDA-ED082F5F82CA}" type="presParOf" srcId="{FA3AA93F-E733-4670-8089-98C82AB405C8}" destId="{9FC2F929-67E8-47E4-A301-971CF5A273E2}" srcOrd="0" destOrd="0" presId="urn:microsoft.com/office/officeart/2008/layout/VerticalCurvedList"/>
    <dgm:cxn modelId="{652EDD81-ED57-4CB4-AF7E-16166A83DF35}" type="presParOf" srcId="{18913887-C90D-42BA-892B-EF0A0D091283}" destId="{2A76CB09-8E38-4E25-A43F-207E4EE5D169}" srcOrd="5" destOrd="0" presId="urn:microsoft.com/office/officeart/2008/layout/VerticalCurvedList"/>
    <dgm:cxn modelId="{2834B1BC-BB1C-43F8-93E1-C26DB2019A4A}" type="presParOf" srcId="{18913887-C90D-42BA-892B-EF0A0D091283}" destId="{A0977D4A-2057-4A64-9B60-14590A5CE006}" srcOrd="6" destOrd="0" presId="urn:microsoft.com/office/officeart/2008/layout/VerticalCurvedList"/>
    <dgm:cxn modelId="{8561934A-04B9-4F5F-824F-FB7C4687F318}" type="presParOf" srcId="{A0977D4A-2057-4A64-9B60-14590A5CE006}" destId="{419938B3-1FBF-429A-B0A1-EF5D34FB62E8}" srcOrd="0" destOrd="0" presId="urn:microsoft.com/office/officeart/2008/layout/VerticalCurvedList"/>
    <dgm:cxn modelId="{ED2B52BC-2D29-4EC9-A6D3-3A627A292280}" type="presParOf" srcId="{18913887-C90D-42BA-892B-EF0A0D091283}" destId="{E73D234A-B2C7-4E89-A78A-B7DD8885A1DC}" srcOrd="7" destOrd="0" presId="urn:microsoft.com/office/officeart/2008/layout/VerticalCurvedList"/>
    <dgm:cxn modelId="{F4D8B214-488A-4D9E-ACEB-D2BF89A4770B}" type="presParOf" srcId="{18913887-C90D-42BA-892B-EF0A0D091283}" destId="{80646493-E80D-4402-9454-3C17F420F963}" srcOrd="8" destOrd="0" presId="urn:microsoft.com/office/officeart/2008/layout/VerticalCurvedList"/>
    <dgm:cxn modelId="{D36B0917-5A69-4E12-BB41-4E803A462650}" type="presParOf" srcId="{80646493-E80D-4402-9454-3C17F420F963}" destId="{79AD1D0A-0B72-4B14-A861-BFF6AF21F5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A2D3B-46FC-42BB-99E2-0E4B91A4844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C475C7D-575B-4F28-9BC9-0ADB5DCA72A9}">
      <dgm:prSet phldrT="[Text]"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Xác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định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địa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chỉ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hàm</a:t>
          </a:r>
          <a:r>
            <a:rPr lang="en-US" sz="2400" b="1" dirty="0" smtClean="0">
              <a:solidFill>
                <a:schemeClr val="tx1"/>
              </a:solidFill>
            </a:rPr>
            <a:t> API</a:t>
          </a:r>
          <a:endParaRPr lang="en-US" sz="2400" b="1" dirty="0">
            <a:solidFill>
              <a:schemeClr val="tx1"/>
            </a:solidFill>
          </a:endParaRPr>
        </a:p>
      </dgm:t>
    </dgm:pt>
    <dgm:pt modelId="{81DBDC8A-1F09-45A4-85C0-ED9924250FA8}" type="parTrans" cxnId="{06496E89-E1D3-4A4B-B8AF-307A2B2A7F7D}">
      <dgm:prSet/>
      <dgm:spPr/>
      <dgm:t>
        <a:bodyPr/>
        <a:lstStyle/>
        <a:p>
          <a:endParaRPr lang="en-US"/>
        </a:p>
      </dgm:t>
    </dgm:pt>
    <dgm:pt modelId="{5F49C829-96D0-4F15-A0F1-AF2C658F883B}" type="sibTrans" cxnId="{06496E89-E1D3-4A4B-B8AF-307A2B2A7F7D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B03F08C4-78ED-4B7E-934A-D0273B4F3012}">
      <dgm:prSet phldrT="[Text]"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Lưu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địa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chỉ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hàm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gốc</a:t>
          </a:r>
          <a:endParaRPr lang="en-US" sz="2400" b="1" dirty="0">
            <a:solidFill>
              <a:schemeClr val="tx1"/>
            </a:solidFill>
          </a:endParaRPr>
        </a:p>
      </dgm:t>
    </dgm:pt>
    <dgm:pt modelId="{19EDD697-8FB7-4CDC-A996-8A611E1E0591}" type="parTrans" cxnId="{FE0EC927-F887-4A64-B562-B43725912114}">
      <dgm:prSet/>
      <dgm:spPr/>
      <dgm:t>
        <a:bodyPr/>
        <a:lstStyle/>
        <a:p>
          <a:endParaRPr lang="en-US"/>
        </a:p>
      </dgm:t>
    </dgm:pt>
    <dgm:pt modelId="{A67BD31B-2F2D-4D3A-8A38-AA68EAB7545E}" type="sibTrans" cxnId="{FE0EC927-F887-4A64-B562-B43725912114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E4986132-8F28-4E97-93EF-A89BF0F445E0}">
      <dgm:prSet phldrT="[Text]"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Nhảy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tới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hàm</a:t>
          </a:r>
          <a:r>
            <a:rPr lang="en-US" sz="2400" b="1" dirty="0" smtClean="0">
              <a:solidFill>
                <a:schemeClr val="tx1"/>
              </a:solidFill>
            </a:rPr>
            <a:t> hook</a:t>
          </a:r>
          <a:endParaRPr lang="en-US" sz="2400" b="1" dirty="0">
            <a:solidFill>
              <a:schemeClr val="tx1"/>
            </a:solidFill>
          </a:endParaRPr>
        </a:p>
      </dgm:t>
    </dgm:pt>
    <dgm:pt modelId="{16939843-A382-4083-803E-DC147FC4D2D1}" type="parTrans" cxnId="{13F6F339-E45C-4C1B-8B92-037970431540}">
      <dgm:prSet/>
      <dgm:spPr/>
      <dgm:t>
        <a:bodyPr/>
        <a:lstStyle/>
        <a:p>
          <a:endParaRPr lang="en-US"/>
        </a:p>
      </dgm:t>
    </dgm:pt>
    <dgm:pt modelId="{7B6A2C41-270B-4066-89EA-89C01DA8742B}" type="sibTrans" cxnId="{13F6F339-E45C-4C1B-8B92-037970431540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81ED6C22-F3D3-47C1-94FC-6FDC3C207F23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Xử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lý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trong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hàm</a:t>
          </a:r>
          <a:r>
            <a:rPr lang="en-US" sz="2400" b="1" dirty="0" smtClean="0">
              <a:solidFill>
                <a:schemeClr val="tx1"/>
              </a:solidFill>
            </a:rPr>
            <a:t> hook</a:t>
          </a:r>
          <a:endParaRPr lang="en-US" sz="2400" b="1" dirty="0">
            <a:solidFill>
              <a:schemeClr val="tx1"/>
            </a:solidFill>
          </a:endParaRPr>
        </a:p>
      </dgm:t>
    </dgm:pt>
    <dgm:pt modelId="{C91857A0-14EE-4131-AFDB-ACAA9B0E40E7}" type="parTrans" cxnId="{59B277FB-7B3A-4099-8A25-0A45274C1971}">
      <dgm:prSet/>
      <dgm:spPr/>
      <dgm:t>
        <a:bodyPr/>
        <a:lstStyle/>
        <a:p>
          <a:endParaRPr lang="en-US"/>
        </a:p>
      </dgm:t>
    </dgm:pt>
    <dgm:pt modelId="{4B5032F5-9425-4383-B4E2-8596E3C3FC75}" type="sibTrans" cxnId="{59B277FB-7B3A-4099-8A25-0A45274C1971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endParaRPr lang="en-US" sz="1800" b="1">
            <a:solidFill>
              <a:schemeClr val="tx1"/>
            </a:solidFill>
          </a:endParaRPr>
        </a:p>
      </dgm:t>
    </dgm:pt>
    <dgm:pt modelId="{CCA67B2D-B3C1-4A32-AB96-ADCA15091B39}">
      <dgm:prSet custT="1"/>
      <dgm:sp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scene3d>
          <a:camera prst="orthographicFront"/>
          <a:lightRig rig="threePt" dir="t"/>
        </a:scene3d>
        <a:sp3d>
          <a:bevelT w="215900"/>
        </a:sp3d>
      </dgm:spPr>
      <dgm:t>
        <a:bodyPr/>
        <a:lstStyle/>
        <a:p>
          <a:r>
            <a:rPr lang="en-US" sz="2400" b="1" dirty="0" err="1" smtClean="0">
              <a:solidFill>
                <a:schemeClr val="tx1"/>
              </a:solidFill>
            </a:rPr>
            <a:t>Khôi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phục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địa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chỉ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hàm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r>
            <a:rPr lang="en-US" sz="2400" b="1" dirty="0" err="1" smtClean="0">
              <a:solidFill>
                <a:schemeClr val="tx1"/>
              </a:solidFill>
            </a:rPr>
            <a:t>gốc</a:t>
          </a:r>
          <a:r>
            <a:rPr lang="en-US" sz="2400" b="1" dirty="0" smtClean="0">
              <a:solidFill>
                <a:schemeClr val="tx1"/>
              </a:solidFill>
            </a:rPr>
            <a:t> </a:t>
          </a:r>
          <a:endParaRPr lang="en-US" sz="2400" b="1" dirty="0">
            <a:solidFill>
              <a:schemeClr val="tx1"/>
            </a:solidFill>
          </a:endParaRPr>
        </a:p>
      </dgm:t>
    </dgm:pt>
    <dgm:pt modelId="{F67B9DDE-117A-4DFE-85DA-2A07D06C91C9}" type="parTrans" cxnId="{AD30C108-83ED-4807-93C6-1D0F2DEFD2FD}">
      <dgm:prSet/>
      <dgm:spPr/>
      <dgm:t>
        <a:bodyPr/>
        <a:lstStyle/>
        <a:p>
          <a:endParaRPr lang="en-US"/>
        </a:p>
      </dgm:t>
    </dgm:pt>
    <dgm:pt modelId="{E7062941-6A74-4615-A363-26DA758EDE71}" type="sibTrans" cxnId="{AD30C108-83ED-4807-93C6-1D0F2DEFD2FD}">
      <dgm:prSet/>
      <dgm:spPr/>
      <dgm:t>
        <a:bodyPr/>
        <a:lstStyle/>
        <a:p>
          <a:endParaRPr lang="en-US"/>
        </a:p>
      </dgm:t>
    </dgm:pt>
    <dgm:pt modelId="{B7FF5399-07EC-4930-BB24-8E01E77575A8}" type="pres">
      <dgm:prSet presAssocID="{E22A2D3B-46FC-42BB-99E2-0E4B91A48445}" presName="Name0" presStyleCnt="0">
        <dgm:presLayoutVars>
          <dgm:dir/>
          <dgm:resizeHandles val="exact"/>
        </dgm:presLayoutVars>
      </dgm:prSet>
      <dgm:spPr/>
    </dgm:pt>
    <dgm:pt modelId="{788EDA97-797B-4339-9DE3-4395186BF38A}" type="pres">
      <dgm:prSet presAssocID="{3C475C7D-575B-4F28-9BC9-0ADB5DCA72A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C38A35-65A6-4E2A-9375-9F879DAFB24A}" type="pres">
      <dgm:prSet presAssocID="{5F49C829-96D0-4F15-A0F1-AF2C658F883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7D90A19-96B3-456F-90D0-10FBED992FDC}" type="pres">
      <dgm:prSet presAssocID="{5F49C829-96D0-4F15-A0F1-AF2C658F883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EA1333A-B43F-427C-AF00-567BD2B37103}" type="pres">
      <dgm:prSet presAssocID="{B03F08C4-78ED-4B7E-934A-D0273B4F301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6D8C3-DE2A-4AC0-BB68-72F0F5BB6795}" type="pres">
      <dgm:prSet presAssocID="{A67BD31B-2F2D-4D3A-8A38-AA68EAB7545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05B70C7-4A49-45B6-9D27-F6810286F219}" type="pres">
      <dgm:prSet presAssocID="{A67BD31B-2F2D-4D3A-8A38-AA68EAB7545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C093DB3-B470-4FA2-B73E-145BA75A5F6E}" type="pres">
      <dgm:prSet presAssocID="{E4986132-8F28-4E97-93EF-A89BF0F445E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3A99B-8F9B-48C4-AFDA-9D3D1C168B65}" type="pres">
      <dgm:prSet presAssocID="{7B6A2C41-270B-4066-89EA-89C01DA8742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3A7FFFC-C5F0-4A57-A22F-171578DC767D}" type="pres">
      <dgm:prSet presAssocID="{7B6A2C41-270B-4066-89EA-89C01DA8742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6D696E8-E077-46F2-A90D-1E0DBE06EBA9}" type="pres">
      <dgm:prSet presAssocID="{81ED6C22-F3D3-47C1-94FC-6FDC3C207F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73945-FD18-4215-8541-C94A34E55B2E}" type="pres">
      <dgm:prSet presAssocID="{4B5032F5-9425-4383-B4E2-8596E3C3FC75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D5AF003-8F36-418D-86AA-2F6E6C72E90D}" type="pres">
      <dgm:prSet presAssocID="{4B5032F5-9425-4383-B4E2-8596E3C3FC75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ECABAF2-6BCB-4899-B8A9-8A686C7F7DB4}" type="pres">
      <dgm:prSet presAssocID="{CCA67B2D-B3C1-4A32-AB96-ADCA15091B3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7984BE-AF89-4A98-802B-08948B78B827}" type="presOf" srcId="{A67BD31B-2F2D-4D3A-8A38-AA68EAB7545E}" destId="{CF86D8C3-DE2A-4AC0-BB68-72F0F5BB6795}" srcOrd="0" destOrd="0" presId="urn:microsoft.com/office/officeart/2005/8/layout/process1"/>
    <dgm:cxn modelId="{D1DFF74C-4BA3-4D62-9F95-BC6EB8AEDA74}" type="presOf" srcId="{E4986132-8F28-4E97-93EF-A89BF0F445E0}" destId="{2C093DB3-B470-4FA2-B73E-145BA75A5F6E}" srcOrd="0" destOrd="0" presId="urn:microsoft.com/office/officeart/2005/8/layout/process1"/>
    <dgm:cxn modelId="{5C9B1172-7BEB-416F-90E6-80C9CCAF7E14}" type="presOf" srcId="{4B5032F5-9425-4383-B4E2-8596E3C3FC75}" destId="{EAF73945-FD18-4215-8541-C94A34E55B2E}" srcOrd="0" destOrd="0" presId="urn:microsoft.com/office/officeart/2005/8/layout/process1"/>
    <dgm:cxn modelId="{59B277FB-7B3A-4099-8A25-0A45274C1971}" srcId="{E22A2D3B-46FC-42BB-99E2-0E4B91A48445}" destId="{81ED6C22-F3D3-47C1-94FC-6FDC3C207F23}" srcOrd="3" destOrd="0" parTransId="{C91857A0-14EE-4131-AFDB-ACAA9B0E40E7}" sibTransId="{4B5032F5-9425-4383-B4E2-8596E3C3FC75}"/>
    <dgm:cxn modelId="{3BF9122A-28FF-4E8F-9114-DC5B2F897DC4}" type="presOf" srcId="{CCA67B2D-B3C1-4A32-AB96-ADCA15091B39}" destId="{FECABAF2-6BCB-4899-B8A9-8A686C7F7DB4}" srcOrd="0" destOrd="0" presId="urn:microsoft.com/office/officeart/2005/8/layout/process1"/>
    <dgm:cxn modelId="{BAD48364-2B39-47C6-B06A-771E09B9EBCC}" type="presOf" srcId="{3C475C7D-575B-4F28-9BC9-0ADB5DCA72A9}" destId="{788EDA97-797B-4339-9DE3-4395186BF38A}" srcOrd="0" destOrd="0" presId="urn:microsoft.com/office/officeart/2005/8/layout/process1"/>
    <dgm:cxn modelId="{CA7ECEFA-91DD-4DB4-9699-482EC505D290}" type="presOf" srcId="{7B6A2C41-270B-4066-89EA-89C01DA8742B}" destId="{43A7FFFC-C5F0-4A57-A22F-171578DC767D}" srcOrd="1" destOrd="0" presId="urn:microsoft.com/office/officeart/2005/8/layout/process1"/>
    <dgm:cxn modelId="{3DA4128E-FA3B-4547-B0ED-6767F014CA20}" type="presOf" srcId="{A67BD31B-2F2D-4D3A-8A38-AA68EAB7545E}" destId="{F05B70C7-4A49-45B6-9D27-F6810286F219}" srcOrd="1" destOrd="0" presId="urn:microsoft.com/office/officeart/2005/8/layout/process1"/>
    <dgm:cxn modelId="{13F6F339-E45C-4C1B-8B92-037970431540}" srcId="{E22A2D3B-46FC-42BB-99E2-0E4B91A48445}" destId="{E4986132-8F28-4E97-93EF-A89BF0F445E0}" srcOrd="2" destOrd="0" parTransId="{16939843-A382-4083-803E-DC147FC4D2D1}" sibTransId="{7B6A2C41-270B-4066-89EA-89C01DA8742B}"/>
    <dgm:cxn modelId="{A92AC4DA-D95C-40A0-9F7F-652E5F398A46}" type="presOf" srcId="{4B5032F5-9425-4383-B4E2-8596E3C3FC75}" destId="{CD5AF003-8F36-418D-86AA-2F6E6C72E90D}" srcOrd="1" destOrd="0" presId="urn:microsoft.com/office/officeart/2005/8/layout/process1"/>
    <dgm:cxn modelId="{90148442-A4B0-419C-AC93-AF39D923A79B}" type="presOf" srcId="{81ED6C22-F3D3-47C1-94FC-6FDC3C207F23}" destId="{26D696E8-E077-46F2-A90D-1E0DBE06EBA9}" srcOrd="0" destOrd="0" presId="urn:microsoft.com/office/officeart/2005/8/layout/process1"/>
    <dgm:cxn modelId="{AD30C108-83ED-4807-93C6-1D0F2DEFD2FD}" srcId="{E22A2D3B-46FC-42BB-99E2-0E4B91A48445}" destId="{CCA67B2D-B3C1-4A32-AB96-ADCA15091B39}" srcOrd="4" destOrd="0" parTransId="{F67B9DDE-117A-4DFE-85DA-2A07D06C91C9}" sibTransId="{E7062941-6A74-4615-A363-26DA758EDE71}"/>
    <dgm:cxn modelId="{AE576064-3150-464C-87F5-802E36595037}" type="presOf" srcId="{5F49C829-96D0-4F15-A0F1-AF2C658F883B}" destId="{27D90A19-96B3-456F-90D0-10FBED992FDC}" srcOrd="1" destOrd="0" presId="urn:microsoft.com/office/officeart/2005/8/layout/process1"/>
    <dgm:cxn modelId="{FE0EC927-F887-4A64-B562-B43725912114}" srcId="{E22A2D3B-46FC-42BB-99E2-0E4B91A48445}" destId="{B03F08C4-78ED-4B7E-934A-D0273B4F3012}" srcOrd="1" destOrd="0" parTransId="{19EDD697-8FB7-4CDC-A996-8A611E1E0591}" sibTransId="{A67BD31B-2F2D-4D3A-8A38-AA68EAB7545E}"/>
    <dgm:cxn modelId="{D6B44654-6E05-43FE-ADE6-E7C01A9E8E36}" type="presOf" srcId="{5F49C829-96D0-4F15-A0F1-AF2C658F883B}" destId="{9AC38A35-65A6-4E2A-9375-9F879DAFB24A}" srcOrd="0" destOrd="0" presId="urn:microsoft.com/office/officeart/2005/8/layout/process1"/>
    <dgm:cxn modelId="{06496E89-E1D3-4A4B-B8AF-307A2B2A7F7D}" srcId="{E22A2D3B-46FC-42BB-99E2-0E4B91A48445}" destId="{3C475C7D-575B-4F28-9BC9-0ADB5DCA72A9}" srcOrd="0" destOrd="0" parTransId="{81DBDC8A-1F09-45A4-85C0-ED9924250FA8}" sibTransId="{5F49C829-96D0-4F15-A0F1-AF2C658F883B}"/>
    <dgm:cxn modelId="{05EB992C-F011-41B0-85E4-8B355BD7DE8D}" type="presOf" srcId="{7B6A2C41-270B-4066-89EA-89C01DA8742B}" destId="{37C3A99B-8F9B-48C4-AFDA-9D3D1C168B65}" srcOrd="0" destOrd="0" presId="urn:microsoft.com/office/officeart/2005/8/layout/process1"/>
    <dgm:cxn modelId="{656196C6-BE43-4E3F-AB2A-EB7C350E17B8}" type="presOf" srcId="{B03F08C4-78ED-4B7E-934A-D0273B4F3012}" destId="{8EA1333A-B43F-427C-AF00-567BD2B37103}" srcOrd="0" destOrd="0" presId="urn:microsoft.com/office/officeart/2005/8/layout/process1"/>
    <dgm:cxn modelId="{E1253A02-2A03-44E1-8760-65D07C69EF3A}" type="presOf" srcId="{E22A2D3B-46FC-42BB-99E2-0E4B91A48445}" destId="{B7FF5399-07EC-4930-BB24-8E01E77575A8}" srcOrd="0" destOrd="0" presId="urn:microsoft.com/office/officeart/2005/8/layout/process1"/>
    <dgm:cxn modelId="{0BBB1EDA-BFCE-4099-935C-CAED9C27BEEC}" type="presParOf" srcId="{B7FF5399-07EC-4930-BB24-8E01E77575A8}" destId="{788EDA97-797B-4339-9DE3-4395186BF38A}" srcOrd="0" destOrd="0" presId="urn:microsoft.com/office/officeart/2005/8/layout/process1"/>
    <dgm:cxn modelId="{1F665DE3-2B66-497A-B106-1EAD8BB354B7}" type="presParOf" srcId="{B7FF5399-07EC-4930-BB24-8E01E77575A8}" destId="{9AC38A35-65A6-4E2A-9375-9F879DAFB24A}" srcOrd="1" destOrd="0" presId="urn:microsoft.com/office/officeart/2005/8/layout/process1"/>
    <dgm:cxn modelId="{7BC11071-982B-44E2-A3AD-9B614EEC2910}" type="presParOf" srcId="{9AC38A35-65A6-4E2A-9375-9F879DAFB24A}" destId="{27D90A19-96B3-456F-90D0-10FBED992FDC}" srcOrd="0" destOrd="0" presId="urn:microsoft.com/office/officeart/2005/8/layout/process1"/>
    <dgm:cxn modelId="{AD6334CB-5018-44AD-B512-E5ABA6830EE3}" type="presParOf" srcId="{B7FF5399-07EC-4930-BB24-8E01E77575A8}" destId="{8EA1333A-B43F-427C-AF00-567BD2B37103}" srcOrd="2" destOrd="0" presId="urn:microsoft.com/office/officeart/2005/8/layout/process1"/>
    <dgm:cxn modelId="{362E3AAE-0539-4751-84CD-E703758DA961}" type="presParOf" srcId="{B7FF5399-07EC-4930-BB24-8E01E77575A8}" destId="{CF86D8C3-DE2A-4AC0-BB68-72F0F5BB6795}" srcOrd="3" destOrd="0" presId="urn:microsoft.com/office/officeart/2005/8/layout/process1"/>
    <dgm:cxn modelId="{AA7AABA9-1192-4389-B014-3DFA146B9191}" type="presParOf" srcId="{CF86D8C3-DE2A-4AC0-BB68-72F0F5BB6795}" destId="{F05B70C7-4A49-45B6-9D27-F6810286F219}" srcOrd="0" destOrd="0" presId="urn:microsoft.com/office/officeart/2005/8/layout/process1"/>
    <dgm:cxn modelId="{EE70DDDB-2475-469D-8499-0D3F38EBE11C}" type="presParOf" srcId="{B7FF5399-07EC-4930-BB24-8E01E77575A8}" destId="{2C093DB3-B470-4FA2-B73E-145BA75A5F6E}" srcOrd="4" destOrd="0" presId="urn:microsoft.com/office/officeart/2005/8/layout/process1"/>
    <dgm:cxn modelId="{17573612-04E5-4B6F-8A60-1D873B3F34D0}" type="presParOf" srcId="{B7FF5399-07EC-4930-BB24-8E01E77575A8}" destId="{37C3A99B-8F9B-48C4-AFDA-9D3D1C168B65}" srcOrd="5" destOrd="0" presId="urn:microsoft.com/office/officeart/2005/8/layout/process1"/>
    <dgm:cxn modelId="{332F76F0-96B2-487F-B617-34D204452036}" type="presParOf" srcId="{37C3A99B-8F9B-48C4-AFDA-9D3D1C168B65}" destId="{43A7FFFC-C5F0-4A57-A22F-171578DC767D}" srcOrd="0" destOrd="0" presId="urn:microsoft.com/office/officeart/2005/8/layout/process1"/>
    <dgm:cxn modelId="{7844847B-6F22-4165-A355-D956019A761C}" type="presParOf" srcId="{B7FF5399-07EC-4930-BB24-8E01E77575A8}" destId="{26D696E8-E077-46F2-A90D-1E0DBE06EBA9}" srcOrd="6" destOrd="0" presId="urn:microsoft.com/office/officeart/2005/8/layout/process1"/>
    <dgm:cxn modelId="{406E0646-BF29-42DD-8DF2-F571F4F43ED9}" type="presParOf" srcId="{B7FF5399-07EC-4930-BB24-8E01E77575A8}" destId="{EAF73945-FD18-4215-8541-C94A34E55B2E}" srcOrd="7" destOrd="0" presId="urn:microsoft.com/office/officeart/2005/8/layout/process1"/>
    <dgm:cxn modelId="{A88EA9B1-2E1F-4A6F-BB57-141AE0F86E83}" type="presParOf" srcId="{EAF73945-FD18-4215-8541-C94A34E55B2E}" destId="{CD5AF003-8F36-418D-86AA-2F6E6C72E90D}" srcOrd="0" destOrd="0" presId="urn:microsoft.com/office/officeart/2005/8/layout/process1"/>
    <dgm:cxn modelId="{B6E598A0-C248-4AA2-A6BE-CEAB2419C5BE}" type="presParOf" srcId="{B7FF5399-07EC-4930-BB24-8E01E77575A8}" destId="{FECABAF2-6BCB-4899-B8A9-8A686C7F7DB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3DBDF2-66A2-47AC-911B-2B88BC3A67A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4D4DA24-9677-40E8-B3D3-3AB023BA2BD7}">
      <dgm:prSet phldrT="[Text]"/>
      <dgm:spPr/>
      <dgm:t>
        <a:bodyPr/>
        <a:lstStyle/>
        <a:p>
          <a:r>
            <a:rPr lang="en-US" dirty="0" err="1" smtClean="0"/>
            <a:t>Cấp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vùng</a:t>
          </a:r>
          <a:r>
            <a:rPr lang="en-US" dirty="0" smtClean="0"/>
            <a:t> </a:t>
          </a:r>
          <a:r>
            <a:rPr lang="en-US" dirty="0" err="1" smtClean="0"/>
            <a:t>nhớ</a:t>
          </a:r>
          <a:r>
            <a:rPr lang="en-US" dirty="0" smtClean="0"/>
            <a:t> </a:t>
          </a:r>
          <a:r>
            <a:rPr lang="en-US" dirty="0" err="1" smtClean="0"/>
            <a:t>lưu</a:t>
          </a:r>
          <a:r>
            <a:rPr lang="en-US" dirty="0" smtClean="0"/>
            <a:t> </a:t>
          </a:r>
          <a:r>
            <a:rPr lang="en-US" dirty="0" err="1" smtClean="0"/>
            <a:t>thông</a:t>
          </a:r>
          <a:r>
            <a:rPr lang="en-US" dirty="0" smtClean="0"/>
            <a:t> tin</a:t>
          </a:r>
          <a:endParaRPr lang="en-US" dirty="0"/>
        </a:p>
      </dgm:t>
    </dgm:pt>
    <dgm:pt modelId="{B937F661-6221-47EF-9BEE-5BC893210188}" type="parTrans" cxnId="{7B6E1D3B-D419-4A92-8870-E56047612B56}">
      <dgm:prSet/>
      <dgm:spPr/>
      <dgm:t>
        <a:bodyPr/>
        <a:lstStyle/>
        <a:p>
          <a:endParaRPr lang="en-US"/>
        </a:p>
      </dgm:t>
    </dgm:pt>
    <dgm:pt modelId="{F75C741B-DEF3-424F-A38B-D9E5C114907D}" type="sibTrans" cxnId="{7B6E1D3B-D419-4A92-8870-E56047612B56}">
      <dgm:prSet/>
      <dgm:spPr/>
      <dgm:t>
        <a:bodyPr/>
        <a:lstStyle/>
        <a:p>
          <a:endParaRPr lang="en-US"/>
        </a:p>
      </dgm:t>
    </dgm:pt>
    <dgm:pt modelId="{BACC70CE-387D-46B3-8FF1-8B578DFDE0DE}">
      <dgm:prSet phldrT="[Text]"/>
      <dgm:spPr/>
      <dgm:t>
        <a:bodyPr/>
        <a:lstStyle/>
        <a:p>
          <a:r>
            <a:rPr lang="en-US" dirty="0" err="1" smtClean="0"/>
            <a:t>Làm</a:t>
          </a:r>
          <a:r>
            <a:rPr lang="en-US" dirty="0" smtClean="0"/>
            <a:t> </a:t>
          </a:r>
          <a:r>
            <a:rPr lang="en-US" dirty="0" err="1" smtClean="0"/>
            <a:t>tròn</a:t>
          </a:r>
          <a:r>
            <a:rPr lang="en-US" dirty="0" smtClean="0"/>
            <a:t> </a:t>
          </a:r>
          <a:r>
            <a:rPr lang="en-US" dirty="0" err="1" smtClean="0"/>
            <a:t>độ</a:t>
          </a:r>
          <a:r>
            <a:rPr lang="en-US" dirty="0" smtClean="0"/>
            <a:t> </a:t>
          </a:r>
          <a:r>
            <a:rPr lang="en-US" dirty="0" err="1" smtClean="0"/>
            <a:t>dài</a:t>
          </a:r>
          <a:r>
            <a:rPr lang="en-US" dirty="0" smtClean="0"/>
            <a:t> entry point</a:t>
          </a:r>
          <a:endParaRPr lang="en-US" dirty="0"/>
        </a:p>
      </dgm:t>
    </dgm:pt>
    <dgm:pt modelId="{2405B7E7-0B31-405C-8733-5BAF25965656}" type="parTrans" cxnId="{5B25AA26-F6F7-47DA-962C-2E84DE5D1F1B}">
      <dgm:prSet/>
      <dgm:spPr/>
      <dgm:t>
        <a:bodyPr/>
        <a:lstStyle/>
        <a:p>
          <a:endParaRPr lang="en-US"/>
        </a:p>
      </dgm:t>
    </dgm:pt>
    <dgm:pt modelId="{C6D6E64B-BF50-41AB-9EC6-822642DEAFB0}" type="sibTrans" cxnId="{5B25AA26-F6F7-47DA-962C-2E84DE5D1F1B}">
      <dgm:prSet/>
      <dgm:spPr/>
      <dgm:t>
        <a:bodyPr/>
        <a:lstStyle/>
        <a:p>
          <a:endParaRPr lang="en-US"/>
        </a:p>
      </dgm:t>
    </dgm:pt>
    <dgm:pt modelId="{ADCBE410-53CE-4D01-B350-A6B64B703DF9}">
      <dgm:prSet phldrT="[Text]"/>
      <dgm:spPr/>
      <dgm:t>
        <a:bodyPr/>
        <a:lstStyle/>
        <a:p>
          <a:r>
            <a:rPr lang="en-US" dirty="0" err="1" smtClean="0"/>
            <a:t>Lưu</a:t>
          </a:r>
          <a:r>
            <a:rPr lang="en-US" dirty="0" smtClean="0"/>
            <a:t> </a:t>
          </a:r>
          <a:r>
            <a:rPr lang="en-US" dirty="0" err="1" smtClean="0"/>
            <a:t>địa</a:t>
          </a:r>
          <a:r>
            <a:rPr lang="en-US" dirty="0" smtClean="0"/>
            <a:t> </a:t>
          </a:r>
          <a:r>
            <a:rPr lang="en-US" dirty="0" err="1" smtClean="0"/>
            <a:t>chỉ</a:t>
          </a:r>
          <a:r>
            <a:rPr lang="en-US" dirty="0" smtClean="0"/>
            <a:t> </a:t>
          </a:r>
          <a:r>
            <a:rPr lang="en-US" dirty="0" err="1" smtClean="0"/>
            <a:t>hàm</a:t>
          </a:r>
          <a:r>
            <a:rPr lang="en-US" dirty="0" smtClean="0"/>
            <a:t> </a:t>
          </a:r>
          <a:r>
            <a:rPr lang="en-US" dirty="0" err="1" smtClean="0"/>
            <a:t>gốc</a:t>
          </a:r>
          <a:endParaRPr lang="en-US" dirty="0"/>
        </a:p>
      </dgm:t>
    </dgm:pt>
    <dgm:pt modelId="{717F54B7-A325-4262-8FEA-8A7878A5F4BC}" type="parTrans" cxnId="{DC9967C0-8EB0-4764-BB85-370591AA76AA}">
      <dgm:prSet/>
      <dgm:spPr/>
      <dgm:t>
        <a:bodyPr/>
        <a:lstStyle/>
        <a:p>
          <a:endParaRPr lang="en-US"/>
        </a:p>
      </dgm:t>
    </dgm:pt>
    <dgm:pt modelId="{F8DC2AA1-185F-487A-BEF9-35C6C51EBFAA}" type="sibTrans" cxnId="{DC9967C0-8EB0-4764-BB85-370591AA76AA}">
      <dgm:prSet/>
      <dgm:spPr/>
      <dgm:t>
        <a:bodyPr/>
        <a:lstStyle/>
        <a:p>
          <a:endParaRPr lang="en-US"/>
        </a:p>
      </dgm:t>
    </dgm:pt>
    <dgm:pt modelId="{1514EB72-958E-4A55-957E-7FEFE072A381}">
      <dgm:prSet/>
      <dgm:spPr/>
      <dgm:t>
        <a:bodyPr/>
        <a:lstStyle/>
        <a:p>
          <a:r>
            <a:rPr lang="en-US" dirty="0" err="1" smtClean="0"/>
            <a:t>Nhảy</a:t>
          </a:r>
          <a:r>
            <a:rPr lang="en-US" dirty="0" smtClean="0"/>
            <a:t> </a:t>
          </a:r>
          <a:r>
            <a:rPr lang="en-US" dirty="0" err="1" smtClean="0"/>
            <a:t>tới</a:t>
          </a:r>
          <a:r>
            <a:rPr lang="en-US" dirty="0" smtClean="0"/>
            <a:t> </a:t>
          </a:r>
          <a:r>
            <a:rPr lang="en-US" dirty="0" err="1" smtClean="0"/>
            <a:t>hàm</a:t>
          </a:r>
          <a:r>
            <a:rPr lang="en-US" dirty="0" smtClean="0"/>
            <a:t> hook</a:t>
          </a:r>
          <a:endParaRPr lang="en-US" dirty="0"/>
        </a:p>
      </dgm:t>
    </dgm:pt>
    <dgm:pt modelId="{1468A68F-0A0A-4411-B668-C62C4E1254DE}" type="parTrans" cxnId="{90757458-79FE-4B84-BDB0-1D57D8E15E78}">
      <dgm:prSet/>
      <dgm:spPr/>
      <dgm:t>
        <a:bodyPr/>
        <a:lstStyle/>
        <a:p>
          <a:endParaRPr lang="en-US"/>
        </a:p>
      </dgm:t>
    </dgm:pt>
    <dgm:pt modelId="{E60B45F7-765F-41E8-AB03-82AE531DA2F4}" type="sibTrans" cxnId="{90757458-79FE-4B84-BDB0-1D57D8E15E78}">
      <dgm:prSet/>
      <dgm:spPr/>
      <dgm:t>
        <a:bodyPr/>
        <a:lstStyle/>
        <a:p>
          <a:endParaRPr lang="en-US"/>
        </a:p>
      </dgm:t>
    </dgm:pt>
    <dgm:pt modelId="{A497C268-AC24-44BD-8D98-94C5F40D50E2}">
      <dgm:prSet/>
      <dgm:spPr/>
      <dgm:t>
        <a:bodyPr/>
        <a:lstStyle/>
        <a:p>
          <a:r>
            <a:rPr lang="en-US" dirty="0" err="1" smtClean="0"/>
            <a:t>Xác</a:t>
          </a:r>
          <a:r>
            <a:rPr lang="en-US" dirty="0" smtClean="0"/>
            <a:t> </a:t>
          </a:r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địa</a:t>
          </a:r>
          <a:r>
            <a:rPr lang="en-US" dirty="0" smtClean="0"/>
            <a:t> </a:t>
          </a:r>
          <a:r>
            <a:rPr lang="en-US" dirty="0" err="1" smtClean="0"/>
            <a:t>chỉ</a:t>
          </a:r>
          <a:r>
            <a:rPr lang="en-US" dirty="0" smtClean="0"/>
            <a:t> </a:t>
          </a:r>
          <a:r>
            <a:rPr lang="en-US" dirty="0" err="1" smtClean="0"/>
            <a:t>hàm</a:t>
          </a:r>
          <a:r>
            <a:rPr lang="en-US" dirty="0" smtClean="0"/>
            <a:t> </a:t>
          </a:r>
          <a:r>
            <a:rPr lang="en-US" dirty="0" err="1" smtClean="0"/>
            <a:t>gốc</a:t>
          </a:r>
          <a:r>
            <a:rPr lang="en-US" dirty="0" smtClean="0"/>
            <a:t> (entry point)</a:t>
          </a:r>
          <a:endParaRPr lang="en-US" dirty="0"/>
        </a:p>
      </dgm:t>
    </dgm:pt>
    <dgm:pt modelId="{443796BC-2226-44EB-A4BA-1CC883061F1B}" type="parTrans" cxnId="{8761404D-0276-4B3E-8E5E-A61290F057AC}">
      <dgm:prSet/>
      <dgm:spPr/>
      <dgm:t>
        <a:bodyPr/>
        <a:lstStyle/>
        <a:p>
          <a:endParaRPr lang="en-US"/>
        </a:p>
      </dgm:t>
    </dgm:pt>
    <dgm:pt modelId="{2237C245-2714-456B-B8D9-C3346748714F}" type="sibTrans" cxnId="{8761404D-0276-4B3E-8E5E-A61290F057AC}">
      <dgm:prSet/>
      <dgm:spPr/>
      <dgm:t>
        <a:bodyPr/>
        <a:lstStyle/>
        <a:p>
          <a:endParaRPr lang="en-US"/>
        </a:p>
      </dgm:t>
    </dgm:pt>
    <dgm:pt modelId="{7B01605F-B1D1-4E16-8B58-289E878C2E27}" type="pres">
      <dgm:prSet presAssocID="{A13DBDF2-66A2-47AC-911B-2B88BC3A67A2}" presName="Name0" presStyleCnt="0">
        <dgm:presLayoutVars>
          <dgm:dir/>
          <dgm:animLvl val="lvl"/>
          <dgm:resizeHandles val="exact"/>
        </dgm:presLayoutVars>
      </dgm:prSet>
      <dgm:spPr/>
    </dgm:pt>
    <dgm:pt modelId="{7F739C37-DE7D-4C78-8F14-BB11D63384A4}" type="pres">
      <dgm:prSet presAssocID="{A497C268-AC24-44BD-8D98-94C5F40D50E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E2AFE6-ED37-4329-BCBB-6F6CF158EC05}" type="pres">
      <dgm:prSet presAssocID="{2237C245-2714-456B-B8D9-C3346748714F}" presName="parTxOnlySpace" presStyleCnt="0"/>
      <dgm:spPr/>
    </dgm:pt>
    <dgm:pt modelId="{79E3F17D-5461-4BCB-9DC2-D9574FD49015}" type="pres">
      <dgm:prSet presAssocID="{84D4DA24-9677-40E8-B3D3-3AB023BA2BD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3F178-A002-46D8-BA4D-BB1C773C1ED6}" type="pres">
      <dgm:prSet presAssocID="{F75C741B-DEF3-424F-A38B-D9E5C114907D}" presName="parTxOnlySpace" presStyleCnt="0"/>
      <dgm:spPr/>
    </dgm:pt>
    <dgm:pt modelId="{342BFAB8-AD99-4644-A7A7-89BFBF6C1002}" type="pres">
      <dgm:prSet presAssocID="{BACC70CE-387D-46B3-8FF1-8B578DFDE0D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05639-B827-4C08-97CE-FA6036A528D7}" type="pres">
      <dgm:prSet presAssocID="{C6D6E64B-BF50-41AB-9EC6-822642DEAFB0}" presName="parTxOnlySpace" presStyleCnt="0"/>
      <dgm:spPr/>
    </dgm:pt>
    <dgm:pt modelId="{73C7F563-37A3-4CF6-9658-1DD4E98136F9}" type="pres">
      <dgm:prSet presAssocID="{ADCBE410-53CE-4D01-B350-A6B64B703DF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CFDB8-D0F0-4612-921D-733E771A8645}" type="pres">
      <dgm:prSet presAssocID="{F8DC2AA1-185F-487A-BEF9-35C6C51EBFAA}" presName="parTxOnlySpace" presStyleCnt="0"/>
      <dgm:spPr/>
    </dgm:pt>
    <dgm:pt modelId="{90C7D633-37DA-4C45-B5A5-BFF7A0E0497C}" type="pres">
      <dgm:prSet presAssocID="{1514EB72-958E-4A55-957E-7FEFE072A38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D71ECE-DBB2-4DDB-A0BE-FBE123FAFE88}" type="presOf" srcId="{ADCBE410-53CE-4D01-B350-A6B64B703DF9}" destId="{73C7F563-37A3-4CF6-9658-1DD4E98136F9}" srcOrd="0" destOrd="0" presId="urn:microsoft.com/office/officeart/2005/8/layout/chevron1"/>
    <dgm:cxn modelId="{94CE30A5-69B2-4F1F-9BD3-0CC20E4B512E}" type="presOf" srcId="{A497C268-AC24-44BD-8D98-94C5F40D50E2}" destId="{7F739C37-DE7D-4C78-8F14-BB11D63384A4}" srcOrd="0" destOrd="0" presId="urn:microsoft.com/office/officeart/2005/8/layout/chevron1"/>
    <dgm:cxn modelId="{E5ED2CD2-8B22-4EE4-B4AA-C3AA3BA1F68D}" type="presOf" srcId="{BACC70CE-387D-46B3-8FF1-8B578DFDE0DE}" destId="{342BFAB8-AD99-4644-A7A7-89BFBF6C1002}" srcOrd="0" destOrd="0" presId="urn:microsoft.com/office/officeart/2005/8/layout/chevron1"/>
    <dgm:cxn modelId="{7B6E1D3B-D419-4A92-8870-E56047612B56}" srcId="{A13DBDF2-66A2-47AC-911B-2B88BC3A67A2}" destId="{84D4DA24-9677-40E8-B3D3-3AB023BA2BD7}" srcOrd="1" destOrd="0" parTransId="{B937F661-6221-47EF-9BEE-5BC893210188}" sibTransId="{F75C741B-DEF3-424F-A38B-D9E5C114907D}"/>
    <dgm:cxn modelId="{5B25AA26-F6F7-47DA-962C-2E84DE5D1F1B}" srcId="{A13DBDF2-66A2-47AC-911B-2B88BC3A67A2}" destId="{BACC70CE-387D-46B3-8FF1-8B578DFDE0DE}" srcOrd="2" destOrd="0" parTransId="{2405B7E7-0B31-405C-8733-5BAF25965656}" sibTransId="{C6D6E64B-BF50-41AB-9EC6-822642DEAFB0}"/>
    <dgm:cxn modelId="{8761404D-0276-4B3E-8E5E-A61290F057AC}" srcId="{A13DBDF2-66A2-47AC-911B-2B88BC3A67A2}" destId="{A497C268-AC24-44BD-8D98-94C5F40D50E2}" srcOrd="0" destOrd="0" parTransId="{443796BC-2226-44EB-A4BA-1CC883061F1B}" sibTransId="{2237C245-2714-456B-B8D9-C3346748714F}"/>
    <dgm:cxn modelId="{90757458-79FE-4B84-BDB0-1D57D8E15E78}" srcId="{A13DBDF2-66A2-47AC-911B-2B88BC3A67A2}" destId="{1514EB72-958E-4A55-957E-7FEFE072A381}" srcOrd="4" destOrd="0" parTransId="{1468A68F-0A0A-4411-B668-C62C4E1254DE}" sibTransId="{E60B45F7-765F-41E8-AB03-82AE531DA2F4}"/>
    <dgm:cxn modelId="{E37EF776-8743-42AE-8C38-781353E0546C}" type="presOf" srcId="{84D4DA24-9677-40E8-B3D3-3AB023BA2BD7}" destId="{79E3F17D-5461-4BCB-9DC2-D9574FD49015}" srcOrd="0" destOrd="0" presId="urn:microsoft.com/office/officeart/2005/8/layout/chevron1"/>
    <dgm:cxn modelId="{C71DE779-3130-49DD-B325-3D6BA259A3DB}" type="presOf" srcId="{A13DBDF2-66A2-47AC-911B-2B88BC3A67A2}" destId="{7B01605F-B1D1-4E16-8B58-289E878C2E27}" srcOrd="0" destOrd="0" presId="urn:microsoft.com/office/officeart/2005/8/layout/chevron1"/>
    <dgm:cxn modelId="{30194444-6F6A-44E7-B2E2-101B18F4E9C6}" type="presOf" srcId="{1514EB72-958E-4A55-957E-7FEFE072A381}" destId="{90C7D633-37DA-4C45-B5A5-BFF7A0E0497C}" srcOrd="0" destOrd="0" presId="urn:microsoft.com/office/officeart/2005/8/layout/chevron1"/>
    <dgm:cxn modelId="{DC9967C0-8EB0-4764-BB85-370591AA76AA}" srcId="{A13DBDF2-66A2-47AC-911B-2B88BC3A67A2}" destId="{ADCBE410-53CE-4D01-B350-A6B64B703DF9}" srcOrd="3" destOrd="0" parTransId="{717F54B7-A325-4262-8FEA-8A7878A5F4BC}" sibTransId="{F8DC2AA1-185F-487A-BEF9-35C6C51EBFAA}"/>
    <dgm:cxn modelId="{4FC89464-F7D9-48E6-9151-E7805B423E31}" type="presParOf" srcId="{7B01605F-B1D1-4E16-8B58-289E878C2E27}" destId="{7F739C37-DE7D-4C78-8F14-BB11D63384A4}" srcOrd="0" destOrd="0" presId="urn:microsoft.com/office/officeart/2005/8/layout/chevron1"/>
    <dgm:cxn modelId="{B4D35822-E4DE-4ED9-B513-CFC72B7CF86C}" type="presParOf" srcId="{7B01605F-B1D1-4E16-8B58-289E878C2E27}" destId="{34E2AFE6-ED37-4329-BCBB-6F6CF158EC05}" srcOrd="1" destOrd="0" presId="urn:microsoft.com/office/officeart/2005/8/layout/chevron1"/>
    <dgm:cxn modelId="{9101A835-0E15-47AB-82B2-285A5DB6AB8F}" type="presParOf" srcId="{7B01605F-B1D1-4E16-8B58-289E878C2E27}" destId="{79E3F17D-5461-4BCB-9DC2-D9574FD49015}" srcOrd="2" destOrd="0" presId="urn:microsoft.com/office/officeart/2005/8/layout/chevron1"/>
    <dgm:cxn modelId="{0A22AD5F-0E5B-476B-B543-FB1BF21E1550}" type="presParOf" srcId="{7B01605F-B1D1-4E16-8B58-289E878C2E27}" destId="{3073F178-A002-46D8-BA4D-BB1C773C1ED6}" srcOrd="3" destOrd="0" presId="urn:microsoft.com/office/officeart/2005/8/layout/chevron1"/>
    <dgm:cxn modelId="{712CBA03-5C27-461C-883D-66F36907EE14}" type="presParOf" srcId="{7B01605F-B1D1-4E16-8B58-289E878C2E27}" destId="{342BFAB8-AD99-4644-A7A7-89BFBF6C1002}" srcOrd="4" destOrd="0" presId="urn:microsoft.com/office/officeart/2005/8/layout/chevron1"/>
    <dgm:cxn modelId="{33F89016-3D0D-4153-B3D9-FF83201E8959}" type="presParOf" srcId="{7B01605F-B1D1-4E16-8B58-289E878C2E27}" destId="{FFD05639-B827-4C08-97CE-FA6036A528D7}" srcOrd="5" destOrd="0" presId="urn:microsoft.com/office/officeart/2005/8/layout/chevron1"/>
    <dgm:cxn modelId="{7AA5123A-3AA6-461B-95A2-A8FD2450AF93}" type="presParOf" srcId="{7B01605F-B1D1-4E16-8B58-289E878C2E27}" destId="{73C7F563-37A3-4CF6-9658-1DD4E98136F9}" srcOrd="6" destOrd="0" presId="urn:microsoft.com/office/officeart/2005/8/layout/chevron1"/>
    <dgm:cxn modelId="{2ED1AE5E-2E69-49EE-BCF2-97D3E840AFCB}" type="presParOf" srcId="{7B01605F-B1D1-4E16-8B58-289E878C2E27}" destId="{872CFDB8-D0F0-4612-921D-733E771A8645}" srcOrd="7" destOrd="0" presId="urn:microsoft.com/office/officeart/2005/8/layout/chevron1"/>
    <dgm:cxn modelId="{016C7005-054F-4AB0-AC52-D015574F474F}" type="presParOf" srcId="{7B01605F-B1D1-4E16-8B58-289E878C2E27}" destId="{90C7D633-37DA-4C45-B5A5-BFF7A0E0497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0612E-6E10-4F3B-A9AB-19490D9029D3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D9F4B-F44C-4788-9069-9934863F92C2}">
      <dsp:nvSpPr>
        <dsp:cNvPr id="0" name=""/>
        <dsp:cNvSpPr/>
      </dsp:nvSpPr>
      <dsp:spPr>
        <a:xfrm>
          <a:off x="508061" y="345637"/>
          <a:ext cx="6668932" cy="691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984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Mở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đầu</a:t>
          </a:r>
          <a:endParaRPr lang="en-US" sz="2200" kern="1200" dirty="0"/>
        </a:p>
      </dsp:txBody>
      <dsp:txXfrm>
        <a:off x="508061" y="345637"/>
        <a:ext cx="6668932" cy="691633"/>
      </dsp:txXfrm>
    </dsp:sp>
    <dsp:sp modelId="{DFE743A1-80A6-4E72-AF25-C77F7356DAC3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F443F-0727-45B8-B148-77CAACAA534D}">
      <dsp:nvSpPr>
        <dsp:cNvPr id="0" name=""/>
        <dsp:cNvSpPr/>
      </dsp:nvSpPr>
      <dsp:spPr>
        <a:xfrm>
          <a:off x="904590" y="1383267"/>
          <a:ext cx="6272403" cy="691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984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Khảo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sát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các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giải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pháp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bảo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vệ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trên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thị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trường</a:t>
          </a:r>
          <a:endParaRPr lang="en-US" sz="2200" kern="1200" dirty="0"/>
        </a:p>
      </dsp:txBody>
      <dsp:txXfrm>
        <a:off x="904590" y="1383267"/>
        <a:ext cx="6272403" cy="691633"/>
      </dsp:txXfrm>
    </dsp:sp>
    <dsp:sp modelId="{9FC2F929-67E8-47E4-A301-971CF5A273E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6CB09-8E38-4E25-A43F-207E4EE5D169}">
      <dsp:nvSpPr>
        <dsp:cNvPr id="0" name=""/>
        <dsp:cNvSpPr/>
      </dsp:nvSpPr>
      <dsp:spPr>
        <a:xfrm>
          <a:off x="904590" y="2420898"/>
          <a:ext cx="6272403" cy="691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984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Một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số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vấn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đề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và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giải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pháp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chính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trong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đề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tài</a:t>
          </a:r>
          <a:endParaRPr lang="en-US" sz="2200" kern="1200" dirty="0"/>
        </a:p>
      </dsp:txBody>
      <dsp:txXfrm>
        <a:off x="904590" y="2420898"/>
        <a:ext cx="6272403" cy="691633"/>
      </dsp:txXfrm>
    </dsp:sp>
    <dsp:sp modelId="{419938B3-1FBF-429A-B0A1-EF5D34FB62E8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D234A-B2C7-4E89-A78A-B7DD8885A1DC}">
      <dsp:nvSpPr>
        <dsp:cNvPr id="0" name=""/>
        <dsp:cNvSpPr/>
      </dsp:nvSpPr>
      <dsp:spPr>
        <a:xfrm>
          <a:off x="508061" y="3458529"/>
          <a:ext cx="6668932" cy="6916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8984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Kết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quả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đạt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được</a:t>
          </a:r>
          <a:endParaRPr lang="en-US" sz="2200" kern="1200" dirty="0"/>
        </a:p>
      </dsp:txBody>
      <dsp:txXfrm>
        <a:off x="508061" y="3458529"/>
        <a:ext cx="6668932" cy="691633"/>
      </dsp:txXfrm>
    </dsp:sp>
    <dsp:sp modelId="{79AD1D0A-0B72-4B14-A861-BFF6AF21F571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EDA97-797B-4339-9DE3-4395186BF38A}">
      <dsp:nvSpPr>
        <dsp:cNvPr id="0" name=""/>
        <dsp:cNvSpPr/>
      </dsp:nvSpPr>
      <dsp:spPr>
        <a:xfrm>
          <a:off x="3899" y="901423"/>
          <a:ext cx="1208926" cy="214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Xác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định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địa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chỉ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hàm</a:t>
          </a:r>
          <a:r>
            <a:rPr lang="en-US" sz="2400" b="1" kern="1200" dirty="0" smtClean="0">
              <a:solidFill>
                <a:schemeClr val="tx1"/>
              </a:solidFill>
            </a:rPr>
            <a:t> API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9307" y="936831"/>
        <a:ext cx="1138110" cy="2076434"/>
      </dsp:txXfrm>
    </dsp:sp>
    <dsp:sp modelId="{9AC38A35-65A6-4E2A-9375-9F879DAFB24A}">
      <dsp:nvSpPr>
        <dsp:cNvPr id="0" name=""/>
        <dsp:cNvSpPr/>
      </dsp:nvSpPr>
      <dsp:spPr>
        <a:xfrm>
          <a:off x="1333718" y="1825142"/>
          <a:ext cx="256292" cy="299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>
            <a:solidFill>
              <a:schemeClr val="tx1"/>
            </a:solidFill>
          </a:endParaRPr>
        </a:p>
      </dsp:txBody>
      <dsp:txXfrm>
        <a:off x="1333718" y="1885105"/>
        <a:ext cx="179404" cy="179887"/>
      </dsp:txXfrm>
    </dsp:sp>
    <dsp:sp modelId="{8EA1333A-B43F-427C-AF00-567BD2B37103}">
      <dsp:nvSpPr>
        <dsp:cNvPr id="0" name=""/>
        <dsp:cNvSpPr/>
      </dsp:nvSpPr>
      <dsp:spPr>
        <a:xfrm>
          <a:off x="1696396" y="901423"/>
          <a:ext cx="1208926" cy="214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Lưu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địa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chỉ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hàm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gốc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1731804" y="936831"/>
        <a:ext cx="1138110" cy="2076434"/>
      </dsp:txXfrm>
    </dsp:sp>
    <dsp:sp modelId="{CF86D8C3-DE2A-4AC0-BB68-72F0F5BB6795}">
      <dsp:nvSpPr>
        <dsp:cNvPr id="0" name=""/>
        <dsp:cNvSpPr/>
      </dsp:nvSpPr>
      <dsp:spPr>
        <a:xfrm>
          <a:off x="3026215" y="1825142"/>
          <a:ext cx="256292" cy="299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>
            <a:solidFill>
              <a:schemeClr val="tx1"/>
            </a:solidFill>
          </a:endParaRPr>
        </a:p>
      </dsp:txBody>
      <dsp:txXfrm>
        <a:off x="3026215" y="1885105"/>
        <a:ext cx="179404" cy="179887"/>
      </dsp:txXfrm>
    </dsp:sp>
    <dsp:sp modelId="{2C093DB3-B470-4FA2-B73E-145BA75A5F6E}">
      <dsp:nvSpPr>
        <dsp:cNvPr id="0" name=""/>
        <dsp:cNvSpPr/>
      </dsp:nvSpPr>
      <dsp:spPr>
        <a:xfrm>
          <a:off x="3388893" y="901423"/>
          <a:ext cx="1208926" cy="214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Nhảy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tới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hàm</a:t>
          </a:r>
          <a:r>
            <a:rPr lang="en-US" sz="2400" b="1" kern="1200" dirty="0" smtClean="0">
              <a:solidFill>
                <a:schemeClr val="tx1"/>
              </a:solidFill>
            </a:rPr>
            <a:t> hook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424301" y="936831"/>
        <a:ext cx="1138110" cy="2076434"/>
      </dsp:txXfrm>
    </dsp:sp>
    <dsp:sp modelId="{37C3A99B-8F9B-48C4-AFDA-9D3D1C168B65}">
      <dsp:nvSpPr>
        <dsp:cNvPr id="0" name=""/>
        <dsp:cNvSpPr/>
      </dsp:nvSpPr>
      <dsp:spPr>
        <a:xfrm>
          <a:off x="4718712" y="1825142"/>
          <a:ext cx="256292" cy="299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>
            <a:solidFill>
              <a:schemeClr val="tx1"/>
            </a:solidFill>
          </a:endParaRPr>
        </a:p>
      </dsp:txBody>
      <dsp:txXfrm>
        <a:off x="4718712" y="1885105"/>
        <a:ext cx="179404" cy="179887"/>
      </dsp:txXfrm>
    </dsp:sp>
    <dsp:sp modelId="{26D696E8-E077-46F2-A90D-1E0DBE06EBA9}">
      <dsp:nvSpPr>
        <dsp:cNvPr id="0" name=""/>
        <dsp:cNvSpPr/>
      </dsp:nvSpPr>
      <dsp:spPr>
        <a:xfrm>
          <a:off x="5081390" y="901423"/>
          <a:ext cx="1208926" cy="214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Xử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lý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trong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hàm</a:t>
          </a:r>
          <a:r>
            <a:rPr lang="en-US" sz="2400" b="1" kern="1200" dirty="0" smtClean="0">
              <a:solidFill>
                <a:schemeClr val="tx1"/>
              </a:solidFill>
            </a:rPr>
            <a:t> hook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5116798" y="936831"/>
        <a:ext cx="1138110" cy="2076434"/>
      </dsp:txXfrm>
    </dsp:sp>
    <dsp:sp modelId="{EAF73945-FD18-4215-8541-C94A34E55B2E}">
      <dsp:nvSpPr>
        <dsp:cNvPr id="0" name=""/>
        <dsp:cNvSpPr/>
      </dsp:nvSpPr>
      <dsp:spPr>
        <a:xfrm>
          <a:off x="6411209" y="1825142"/>
          <a:ext cx="256292" cy="2998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>
            <a:solidFill>
              <a:schemeClr val="tx1"/>
            </a:solidFill>
          </a:endParaRPr>
        </a:p>
      </dsp:txBody>
      <dsp:txXfrm>
        <a:off x="6411209" y="1885105"/>
        <a:ext cx="179404" cy="179887"/>
      </dsp:txXfrm>
    </dsp:sp>
    <dsp:sp modelId="{FECABAF2-6BCB-4899-B8A9-8A686C7F7DB4}">
      <dsp:nvSpPr>
        <dsp:cNvPr id="0" name=""/>
        <dsp:cNvSpPr/>
      </dsp:nvSpPr>
      <dsp:spPr>
        <a:xfrm>
          <a:off x="6773886" y="901423"/>
          <a:ext cx="1208926" cy="21472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90000">
              <a:srgbClr val="AECD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215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tx1"/>
              </a:solidFill>
            </a:rPr>
            <a:t>Khôi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phục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địa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chỉ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hàm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err="1" smtClean="0">
              <a:solidFill>
                <a:schemeClr val="tx1"/>
              </a:solidFill>
            </a:rPr>
            <a:t>gốc</a:t>
          </a:r>
          <a:r>
            <a:rPr lang="en-US" sz="2400" b="1" kern="1200" dirty="0" smtClean="0">
              <a:solidFill>
                <a:schemeClr val="tx1"/>
              </a:solidFill>
            </a:rPr>
            <a:t> 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6809294" y="936831"/>
        <a:ext cx="1138110" cy="2076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39C37-DE7D-4C78-8F14-BB11D63384A4}">
      <dsp:nvSpPr>
        <dsp:cNvPr id="0" name=""/>
        <dsp:cNvSpPr/>
      </dsp:nvSpPr>
      <dsp:spPr>
        <a:xfrm>
          <a:off x="2083" y="429220"/>
          <a:ext cx="1854398" cy="741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Xác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định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địa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chỉ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hàm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gốc</a:t>
          </a:r>
          <a:r>
            <a:rPr lang="en-US" sz="1400" kern="1200" dirty="0" smtClean="0"/>
            <a:t> (entry point)</a:t>
          </a:r>
          <a:endParaRPr lang="en-US" sz="1400" kern="1200" dirty="0"/>
        </a:p>
      </dsp:txBody>
      <dsp:txXfrm>
        <a:off x="372963" y="429220"/>
        <a:ext cx="1112639" cy="741759"/>
      </dsp:txXfrm>
    </dsp:sp>
    <dsp:sp modelId="{79E3F17D-5461-4BCB-9DC2-D9574FD49015}">
      <dsp:nvSpPr>
        <dsp:cNvPr id="0" name=""/>
        <dsp:cNvSpPr/>
      </dsp:nvSpPr>
      <dsp:spPr>
        <a:xfrm>
          <a:off x="1671042" y="429220"/>
          <a:ext cx="1854398" cy="741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Cấp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phát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vùng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nhớ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lưu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thông</a:t>
          </a:r>
          <a:r>
            <a:rPr lang="en-US" sz="1400" kern="1200" dirty="0" smtClean="0"/>
            <a:t> tin</a:t>
          </a:r>
          <a:endParaRPr lang="en-US" sz="1400" kern="1200" dirty="0"/>
        </a:p>
      </dsp:txBody>
      <dsp:txXfrm>
        <a:off x="2041922" y="429220"/>
        <a:ext cx="1112639" cy="741759"/>
      </dsp:txXfrm>
    </dsp:sp>
    <dsp:sp modelId="{342BFAB8-AD99-4644-A7A7-89BFBF6C1002}">
      <dsp:nvSpPr>
        <dsp:cNvPr id="0" name=""/>
        <dsp:cNvSpPr/>
      </dsp:nvSpPr>
      <dsp:spPr>
        <a:xfrm>
          <a:off x="3340000" y="429220"/>
          <a:ext cx="1854398" cy="741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Làm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tròn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độ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dài</a:t>
          </a:r>
          <a:r>
            <a:rPr lang="en-US" sz="1400" kern="1200" dirty="0" smtClean="0"/>
            <a:t> entry point</a:t>
          </a:r>
          <a:endParaRPr lang="en-US" sz="1400" kern="1200" dirty="0"/>
        </a:p>
      </dsp:txBody>
      <dsp:txXfrm>
        <a:off x="3710880" y="429220"/>
        <a:ext cx="1112639" cy="741759"/>
      </dsp:txXfrm>
    </dsp:sp>
    <dsp:sp modelId="{73C7F563-37A3-4CF6-9658-1DD4E98136F9}">
      <dsp:nvSpPr>
        <dsp:cNvPr id="0" name=""/>
        <dsp:cNvSpPr/>
      </dsp:nvSpPr>
      <dsp:spPr>
        <a:xfrm>
          <a:off x="5008959" y="429220"/>
          <a:ext cx="1854398" cy="741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Lưu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địa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chỉ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hàm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gốc</a:t>
          </a:r>
          <a:endParaRPr lang="en-US" sz="1400" kern="1200" dirty="0"/>
        </a:p>
      </dsp:txBody>
      <dsp:txXfrm>
        <a:off x="5379839" y="429220"/>
        <a:ext cx="1112639" cy="741759"/>
      </dsp:txXfrm>
    </dsp:sp>
    <dsp:sp modelId="{90C7D633-37DA-4C45-B5A5-BFF7A0E0497C}">
      <dsp:nvSpPr>
        <dsp:cNvPr id="0" name=""/>
        <dsp:cNvSpPr/>
      </dsp:nvSpPr>
      <dsp:spPr>
        <a:xfrm>
          <a:off x="6677917" y="429220"/>
          <a:ext cx="1854398" cy="741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Nhảy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tới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hàm</a:t>
          </a:r>
          <a:r>
            <a:rPr lang="en-US" sz="1400" kern="1200" dirty="0" smtClean="0"/>
            <a:t> hook</a:t>
          </a:r>
          <a:endParaRPr lang="en-US" sz="1400" kern="1200" dirty="0"/>
        </a:p>
      </dsp:txBody>
      <dsp:txXfrm>
        <a:off x="7048797" y="429220"/>
        <a:ext cx="1112639" cy="74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0E108B-148B-4624-BD31-D6620FD21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0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ý.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8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9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xây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dựng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một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giải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pháp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việc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lưu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trữ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tác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khi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sao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ché</a:t>
            </a:r>
            <a:r>
              <a:rPr lang="en-US" baseline="0" dirty="0" err="1" smtClean="0"/>
              <a:t>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email, chat qua skype hay qua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tháp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0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8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một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bộ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giải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pháp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="1" baseline="0" dirty="0" smtClean="0"/>
              <a:t>an </a:t>
            </a:r>
            <a:r>
              <a:rPr lang="en-US" b="1" baseline="0" dirty="0" err="1" smtClean="0"/>
              <a:t>toàn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dữ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liệu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máy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tính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="1" baseline="0" dirty="0" smtClean="0"/>
              <a:t>chia </a:t>
            </a:r>
            <a:r>
              <a:rPr lang="en-US" b="1" baseline="0" dirty="0" err="1" smtClean="0"/>
              <a:t>sẻ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ra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ngoài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smtClean="0"/>
              <a:t>USB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máy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tính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thường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rạc</a:t>
            </a:r>
            <a:r>
              <a:rPr lang="en-US" b="1" baseline="0" dirty="0" smtClean="0"/>
              <a:t>,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riêng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lẻ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trong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suốt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email,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chat,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ở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45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7/2015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net market share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desktop, windows 7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Windows 8, 8.1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USB hay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bộ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giải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pháp</a:t>
            </a:r>
            <a:r>
              <a:rPr lang="en-US" b="1" baseline="0" dirty="0" smtClean="0"/>
              <a:t> DLP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nay. </a:t>
            </a:r>
          </a:p>
          <a:p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nhiều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cấp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độ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trạm</a:t>
            </a:r>
            <a:r>
              <a:rPr lang="en-US" baseline="0" dirty="0" smtClean="0"/>
              <a:t> – endpoint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8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100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500 </a:t>
            </a:r>
            <a:r>
              <a:rPr lang="en-US" baseline="0" dirty="0" err="1" smtClean="0"/>
              <a:t>nghìn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7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lưu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trữ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ổ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DLP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="1" baseline="0" dirty="0" err="1" smtClean="0"/>
              <a:t>thứ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nhất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. </a:t>
            </a:r>
            <a:r>
              <a:rPr lang="en-US" b="1" baseline="0" dirty="0" err="1" smtClean="0"/>
              <a:t>Thứ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ý.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Cuối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cùng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(endpoint).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62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2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3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11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87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kích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hoạt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, PDF, WinWord..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="1" baseline="0" dirty="0" smtClean="0"/>
              <a:t>can </a:t>
            </a:r>
            <a:r>
              <a:rPr lang="en-US" b="1" baseline="0" dirty="0" err="1" smtClean="0"/>
              <a:t>thiệp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thường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việc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đọc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ghi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vốn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giám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sát</a:t>
            </a:r>
            <a:r>
              <a:rPr lang="en-US" b="1" baseline="0" dirty="0" smtClean="0"/>
              <a:t> Windows Explorer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Explorer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toàn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thống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. Cho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86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WinWord, PDF,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Windows Explorer </a:t>
            </a:r>
            <a:r>
              <a:rPr lang="en-US" b="1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can </a:t>
            </a:r>
            <a:r>
              <a:rPr lang="en-US" b="1" baseline="0" dirty="0" err="1" smtClean="0"/>
              <a:t>thiệp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khởi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tạo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44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baseline="0" dirty="0" smtClean="0"/>
              <a:t> qua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sẽ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việc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tạo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lập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cách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bản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3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điều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tác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trực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tiếp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34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baseline="0" dirty="0" err="1" smtClean="0"/>
              <a:t>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can </a:t>
            </a:r>
            <a:r>
              <a:rPr lang="en-US" baseline="0" dirty="0" err="1" smtClean="0"/>
              <a:t>thiệp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,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chặn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ngang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của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điều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cách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bản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80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biết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đón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hàm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và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2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CreateRemoteThread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DLL Injection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chèn</a:t>
            </a:r>
            <a:r>
              <a:rPr lang="en-US" baseline="0" dirty="0" smtClean="0"/>
              <a:t> DLL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API Intercepting.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9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62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niệm</a:t>
            </a:r>
            <a:r>
              <a:rPr lang="en-US" baseline="0" dirty="0" smtClean="0"/>
              <a:t> DLP hay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Data Loss Prevention.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rò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9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86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ReplaceFile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MoveFile</a:t>
            </a:r>
            <a:r>
              <a:rPr lang="en-U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9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MS Word.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file. Thao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ReplaceFile</a:t>
            </a:r>
            <a:r>
              <a:rPr lang="en-US" baseline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6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53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Explorer.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0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Windows Explorer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huống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Explorer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6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InfoWatch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2006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2014,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2014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22%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ý.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3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qua email, skype,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chat.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6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0"/>
            <a:ext cx="9144000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1262063" y="0"/>
            <a:ext cx="2362200" cy="4953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304800" y="2400300"/>
            <a:ext cx="8458200" cy="11049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3490913"/>
            <a:ext cx="12588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ChangeArrowheads="1"/>
          </p:cNvSpPr>
          <p:nvPr/>
        </p:nvSpPr>
        <p:spPr bwMode="gray">
          <a:xfrm>
            <a:off x="1276350" y="4941888"/>
            <a:ext cx="7867650" cy="2174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281113" y="4927600"/>
            <a:ext cx="23701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04800" y="304800"/>
            <a:ext cx="8534400" cy="4343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gray">
          <a:xfrm>
            <a:off x="7391400" y="914400"/>
            <a:ext cx="1600200" cy="1447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gray">
          <a:xfrm>
            <a:off x="8305800" y="0"/>
            <a:ext cx="76200" cy="17526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2590800"/>
            <a:ext cx="82296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58674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400800"/>
            <a:ext cx="2895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8AC0A7-6C04-4A1E-8754-368026397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F11FE-59D2-4BDF-94D6-648D4026BF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619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619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43DE0-3135-4B3E-90AA-A09DE830B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7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3937B-FD65-42C6-8543-A23026052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F9E34-14B1-41CB-830C-D7C4B45AE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EC4CE-0A89-4B85-B148-3089CF43D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29EC-4911-4C61-ACAF-C1E67DEAA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6A556-7515-45B4-B284-AA1510D01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FFCEA-E413-4EDB-B228-E348203BC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F042A-A380-4D05-96CA-D9F5CC1B6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00731-58F4-427A-AACF-6CF1965C2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8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gray">
          <a:xfrm>
            <a:off x="0" y="9525"/>
            <a:ext cx="9144000" cy="1028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1447800" y="0"/>
            <a:ext cx="7696200" cy="8794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gray">
          <a:xfrm>
            <a:off x="0" y="158750"/>
            <a:ext cx="9144000" cy="6032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gray">
          <a:xfrm>
            <a:off x="0" y="1143000"/>
            <a:ext cx="228600" cy="57150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gray">
          <a:xfrm>
            <a:off x="8686800" y="0"/>
            <a:ext cx="76200" cy="6096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214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52145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5214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7D7ED4-7B8F-4044-A3B5-35EB2B25E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gray">
          <a:xfrm>
            <a:off x="0" y="0"/>
            <a:ext cx="14478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4301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1035050"/>
            <a:ext cx="14478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gray">
          <a:xfrm>
            <a:off x="1447800" y="206375"/>
            <a:ext cx="6858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4" grpId="0" animBg="1"/>
    </p:bld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itchFamily="18" charset="2"/>
        <a:buChar char="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 2" pitchFamily="18" charset="2"/>
        <a:buChar char="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file:///C:\Users\DoTrung\Desktop\KhoaLuanTotNghiep\USB-Encrypt-Solution.mp4" TargetMode="External"/><Relationship Id="rId1" Type="http://schemas.microsoft.com/office/2007/relationships/media" Target="file:///C:\Users\DoTrung\Desktop\KhoaLuanTotNghiep\USB-Encrypt-Solution.mp4" TargetMode="Externa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3-Stolen-Secrect-Document-Stolen-Document.mp4" TargetMode="External"/><Relationship Id="rId1" Type="http://schemas.microsoft.com/office/2007/relationships/media" Target="file:///C:\Users\DoTrung\Desktop\KhoaLuanTotNghiep\Demo03-Stolen-Secrect-Document-Stolen-Document.mp4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3-Stolen-Secrect-Document-Open-Document.mp4" TargetMode="External"/><Relationship Id="rId1" Type="http://schemas.microsoft.com/office/2007/relationships/media" Target="file:///C:\Users\DoTrung\Desktop\KhoaLuanTotNghiep\Demo03-Stolen-Secrect-Document-Open-Document.mp4" TargetMode="Externa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openxmlformats.org/officeDocument/2006/relationships/image" Target="../media/image25.png"/><Relationship Id="rId4" Type="http://schemas.openxmlformats.org/officeDocument/2006/relationships/image" Target="../media/image50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27.png"/><Relationship Id="rId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1-Drop-USB-Copy-Documents-v02.mp4" TargetMode="External"/><Relationship Id="rId1" Type="http://schemas.microsoft.com/office/2007/relationships/media" Target="file:///C:\Users\DoTrung\Desktop\KhoaLuanTotNghiep\Demo01-Drop-USB-Copy-Documents-v02.mp4" TargetMode="Externa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1-Drop-USB-Get-In-Car-v02.mp4" TargetMode="External"/><Relationship Id="rId1" Type="http://schemas.microsoft.com/office/2007/relationships/media" Target="file:///C:\Users\DoTrung\Desktop\KhoaLuanTotNghiep\Demo01-Drop-USB-Get-In-Car-v02.mp4" TargetMode="Externa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1.png"/><Relationship Id="rId7" Type="http://schemas.openxmlformats.org/officeDocument/2006/relationships/image" Target="../media/image16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4-Copy-File-To-USB.mp4" TargetMode="External"/><Relationship Id="rId1" Type="http://schemas.microsoft.com/office/2007/relationships/media" Target="file:///C:\Users\DoTrung\Desktop\KhoaLuanTotNghiep\Demo04-Copy-File-To-USB.mp4" TargetMode="Externa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2-Drag-Wrong-File-v04.mp4" TargetMode="External"/><Relationship Id="rId1" Type="http://schemas.microsoft.com/office/2007/relationships/media" Target="file:///C:\Users\DoTrung\Desktop\KhoaLuanTotNghiep\Demo02-Drag-Wrong-File-v04.mp4" TargetMode="Externa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2-Drag-Wrong-File-Unable-OpenFile-v02.mp4" TargetMode="External"/><Relationship Id="rId1" Type="http://schemas.microsoft.com/office/2007/relationships/media" Target="file:///C:\Users\DoTrung\Desktop\KhoaLuanTotNghiep\Demo02-Drag-Wrong-File-Unable-OpenFile-v02.mp4" TargetMode="Externa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6-Send-Attachment.mp4" TargetMode="External"/><Relationship Id="rId1" Type="http://schemas.microsoft.com/office/2007/relationships/media" Target="file:///C:\Users\DoTrung\Desktop\KhoaLuanTotNghiep\Demo06-Send-Attachment.mp4" TargetMode="Externa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0.png"/><Relationship Id="rId7" Type="http://schemas.openxmlformats.org/officeDocument/2006/relationships/image" Target="../media/image7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4.jpeg"/><Relationship Id="rId3" Type="http://schemas.openxmlformats.org/officeDocument/2006/relationships/image" Target="../media/image80.png"/><Relationship Id="rId7" Type="http://schemas.openxmlformats.org/officeDocument/2006/relationships/image" Target="../media/image52.png"/><Relationship Id="rId12" Type="http://schemas.openxmlformats.org/officeDocument/2006/relationships/image" Target="../media/image30.png"/><Relationship Id="rId17" Type="http://schemas.openxmlformats.org/officeDocument/2006/relationships/image" Target="../media/image87.png"/><Relationship Id="rId2" Type="http://schemas.openxmlformats.org/officeDocument/2006/relationships/image" Target="../media/image79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29.png"/><Relationship Id="rId5" Type="http://schemas.openxmlformats.org/officeDocument/2006/relationships/image" Target="../media/image82.png"/><Relationship Id="rId15" Type="http://schemas.openxmlformats.org/officeDocument/2006/relationships/image" Target="../media/image13.png"/><Relationship Id="rId10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14" Type="http://schemas.openxmlformats.org/officeDocument/2006/relationships/image" Target="../media/image8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c.com/security/rsa-data-loss-prevention.htm" TargetMode="External"/><Relationship Id="rId2" Type="http://schemas.openxmlformats.org/officeDocument/2006/relationships/hyperlink" Target="http://www.netmarketshare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Thanks.mp4" TargetMode="External"/><Relationship Id="rId1" Type="http://schemas.microsoft.com/office/2007/relationships/media" Target="file:///C:\Users\DoTrung\Desktop\KhoaLuanTotNghiep\Thanks.mp4" TargetMode="Externa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60242"/>
            <a:ext cx="8305800" cy="1371600"/>
          </a:xfrm>
        </p:spPr>
        <p:txBody>
          <a:bodyPr/>
          <a:lstStyle/>
          <a:p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Giải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pháp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mềm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bảo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vệ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chống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thất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thoát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dữ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máy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5377" y="4366917"/>
            <a:ext cx="7010400" cy="457200"/>
          </a:xfrm>
        </p:spPr>
        <p:txBody>
          <a:bodyPr/>
          <a:lstStyle/>
          <a:p>
            <a:pPr algn="r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-17541" y="-81030"/>
            <a:ext cx="2743200" cy="2743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9" name="Picture 2" descr="C:\Users\Thien\Desktop\logo-kht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" y="457200"/>
            <a:ext cx="1863882" cy="14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gray">
          <a:xfrm>
            <a:off x="1690352" y="3575847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Char char="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 2" pitchFamily="18" charset="2"/>
              <a:buChar char="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algn="r"/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Sinh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viên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Đỗ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Trung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Đức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– 1112075</a:t>
            </a:r>
          </a:p>
          <a:p>
            <a:pPr algn="r"/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Trần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Quốc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Tâm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1112276</a:t>
            </a:r>
            <a:endParaRPr 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88126" y="5326783"/>
            <a:ext cx="5927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/>
              <a:t>Giáo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: </a:t>
            </a:r>
            <a:endParaRPr lang="en-US" b="1" dirty="0" smtClean="0"/>
          </a:p>
          <a:p>
            <a:pPr algn="r"/>
            <a:r>
              <a:rPr lang="en-US" b="1" dirty="0" smtClean="0"/>
              <a:t>PGS.TS </a:t>
            </a:r>
            <a:r>
              <a:rPr lang="en-US" b="1" dirty="0" err="1"/>
              <a:t>Trần</a:t>
            </a:r>
            <a:r>
              <a:rPr lang="en-US" b="1" dirty="0"/>
              <a:t> Minh </a:t>
            </a:r>
            <a:r>
              <a:rPr lang="en-US" b="1" dirty="0" err="1" smtClean="0"/>
              <a:t>Triết</a:t>
            </a:r>
            <a:r>
              <a:rPr lang="en-US" b="1" dirty="0" smtClean="0"/>
              <a:t> - </a:t>
            </a:r>
            <a:r>
              <a:rPr lang="en-US" b="1" dirty="0" err="1" smtClean="0"/>
              <a:t>ThS</a:t>
            </a:r>
            <a:r>
              <a:rPr lang="en-US" b="1" dirty="0"/>
              <a:t>. </a:t>
            </a:r>
            <a:r>
              <a:rPr lang="en-US" b="1" dirty="0" err="1"/>
              <a:t>Lương</a:t>
            </a:r>
            <a:r>
              <a:rPr lang="en-US" b="1" dirty="0"/>
              <a:t> </a:t>
            </a:r>
            <a:r>
              <a:rPr lang="en-US" b="1" dirty="0" err="1"/>
              <a:t>Vĩ</a:t>
            </a:r>
            <a:r>
              <a:rPr lang="en-US" b="1" dirty="0"/>
              <a:t> Minh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7851" y="381720"/>
            <a:ext cx="526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TRƯỜNG ĐẠI HỌC KHOA HỌC TỰ NHIÊN</a:t>
            </a:r>
          </a:p>
          <a:p>
            <a:pPr algn="ctr"/>
            <a:r>
              <a:rPr lang="en-US" sz="2000" b="1" dirty="0" smtClean="0"/>
              <a:t>KHOA CÔNG NGHỆ THÔNG TIN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463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87599"/>
            <a:ext cx="2625364" cy="2714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Gửi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nhầm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tập</a:t>
            </a:r>
            <a:r>
              <a:rPr lang="en-US" dirty="0">
                <a:solidFill>
                  <a:srgbClr val="00B050"/>
                </a:solidFill>
              </a:rPr>
              <a:t> tin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>
                <a:solidFill>
                  <a:srgbClr val="FF0303"/>
                </a:solidFill>
              </a:rPr>
              <a:t>nhạy</a:t>
            </a:r>
            <a:r>
              <a:rPr lang="en-US" dirty="0">
                <a:solidFill>
                  <a:srgbClr val="FF0303"/>
                </a:solidFill>
              </a:rPr>
              <a:t> </a:t>
            </a:r>
            <a:r>
              <a:rPr lang="en-US" dirty="0" err="1" smtClean="0">
                <a:solidFill>
                  <a:srgbClr val="FF0303"/>
                </a:solidFill>
              </a:rPr>
              <a:t>cảm</a:t>
            </a:r>
            <a:r>
              <a:rPr lang="en-US" dirty="0" smtClean="0">
                <a:solidFill>
                  <a:srgbClr val="FF0303"/>
                </a:solidFill>
              </a:rPr>
              <a:t>, </a:t>
            </a:r>
            <a:r>
              <a:rPr lang="en-US" dirty="0" err="1" smtClean="0">
                <a:solidFill>
                  <a:srgbClr val="FF0303"/>
                </a:solidFill>
              </a:rPr>
              <a:t>quan</a:t>
            </a:r>
            <a:r>
              <a:rPr lang="en-US" dirty="0" smtClean="0">
                <a:solidFill>
                  <a:srgbClr val="FF0303"/>
                </a:solidFill>
              </a:rPr>
              <a:t> </a:t>
            </a:r>
            <a:r>
              <a:rPr lang="en-US" dirty="0" err="1" smtClean="0">
                <a:solidFill>
                  <a:srgbClr val="FF0303"/>
                </a:solidFill>
              </a:rPr>
              <a:t>trọng</a:t>
            </a:r>
            <a:r>
              <a:rPr lang="en-US" dirty="0" smtClean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59" y="3119318"/>
            <a:ext cx="1219200" cy="12192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431902" y="3390120"/>
            <a:ext cx="531270" cy="572280"/>
            <a:chOff x="1517450" y="5063378"/>
            <a:chExt cx="531270" cy="5722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50" y="5063378"/>
              <a:ext cx="496695" cy="4966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818" y="5402176"/>
              <a:ext cx="262902" cy="23348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56316" y="3384182"/>
            <a:ext cx="487981" cy="528379"/>
            <a:chOff x="2085671" y="5100518"/>
            <a:chExt cx="487981" cy="5283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671" y="5100518"/>
              <a:ext cx="487981" cy="4879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667" y="5395415"/>
              <a:ext cx="262902" cy="23348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88164" y="3363901"/>
            <a:ext cx="563324" cy="575839"/>
            <a:chOff x="2497779" y="5036105"/>
            <a:chExt cx="563324" cy="5758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779" y="5036105"/>
              <a:ext cx="522334" cy="5223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201" y="5378462"/>
              <a:ext cx="262902" cy="23348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368059" y="2875900"/>
            <a:ext cx="1292348" cy="1738024"/>
            <a:chOff x="7701632" y="2305398"/>
            <a:chExt cx="1292348" cy="17380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632" y="2544611"/>
              <a:ext cx="1219200" cy="12192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7701935" y="3455855"/>
              <a:ext cx="531270" cy="572280"/>
              <a:chOff x="1517450" y="5063378"/>
              <a:chExt cx="531270" cy="57228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7450" y="5063378"/>
                <a:ext cx="496695" cy="49669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5818" y="5402176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8466998" y="3515043"/>
              <a:ext cx="487981" cy="528379"/>
              <a:chOff x="2085671" y="5100518"/>
              <a:chExt cx="487981" cy="528379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5671" y="5100518"/>
                <a:ext cx="487981" cy="48798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667" y="5395415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8430656" y="2305398"/>
              <a:ext cx="563324" cy="575839"/>
              <a:chOff x="2497779" y="5036105"/>
              <a:chExt cx="563324" cy="57583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779" y="5036105"/>
                <a:ext cx="522334" cy="522334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8201" y="5378462"/>
                <a:ext cx="262902" cy="233482"/>
              </a:xfrm>
              <a:prstGeom prst="rect">
                <a:avLst/>
              </a:prstGeom>
            </p:spPr>
          </p:pic>
        </p:grpSp>
      </p:grpSp>
      <p:sp>
        <p:nvSpPr>
          <p:cNvPr id="5" name="Cloud 4"/>
          <p:cNvSpPr/>
          <p:nvPr/>
        </p:nvSpPr>
        <p:spPr>
          <a:xfrm>
            <a:off x="7050014" y="2995506"/>
            <a:ext cx="2362200" cy="1458413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5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21441 0.094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3612 0.1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5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8004 -0.069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xit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quá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máy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tính</a:t>
            </a:r>
            <a:r>
              <a:rPr lang="en-US" dirty="0"/>
              <a:t>, </a:t>
            </a:r>
            <a:r>
              <a:rPr lang="en-US" dirty="0" err="1">
                <a:solidFill>
                  <a:srgbClr val="0000FF"/>
                </a:solidFill>
              </a:rPr>
              <a:t>dữ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liệu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ở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 </a:t>
            </a:r>
            <a:r>
              <a:rPr lang="en-US" dirty="0" err="1">
                <a:solidFill>
                  <a:srgbClr val="00B050"/>
                </a:solidFill>
              </a:rPr>
              <a:t>toàn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71516"/>
            <a:ext cx="1978380" cy="13607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09279" y="2949780"/>
            <a:ext cx="545385" cy="615812"/>
            <a:chOff x="3300148" y="3530335"/>
            <a:chExt cx="545385" cy="615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148" y="3530335"/>
              <a:ext cx="496695" cy="4966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61315" y="3893734"/>
              <a:ext cx="284218" cy="2524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174200" y="2967126"/>
            <a:ext cx="530791" cy="598466"/>
            <a:chOff x="4165069" y="3547681"/>
            <a:chExt cx="530791" cy="5984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069" y="3547681"/>
              <a:ext cx="487981" cy="4879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1642" y="3893734"/>
              <a:ext cx="284218" cy="25241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919599" y="2917052"/>
            <a:ext cx="590826" cy="633082"/>
            <a:chOff x="4910468" y="3497607"/>
            <a:chExt cx="590826" cy="63308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468" y="3497607"/>
              <a:ext cx="522334" cy="52233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7076" y="3878276"/>
              <a:ext cx="284218" cy="252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01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3489 0.25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1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2934 0.25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</a:t>
            </a:r>
            <a:r>
              <a:rPr lang="en-US" smtClean="0"/>
              <a:t>đề tài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bảo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vệ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tin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máy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tính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cá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nhân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trữ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thao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tác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Windows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sao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chép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ra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thiết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bị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trữ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USB </a:t>
            </a:r>
            <a:r>
              <a:rPr lang="en-US" dirty="0" err="1">
                <a:solidFill>
                  <a:srgbClr val="00B050"/>
                </a:solidFill>
              </a:rPr>
              <a:t>thông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qua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đính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kèm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4482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2 5"/>
          <p:cNvSpPr/>
          <p:nvPr/>
        </p:nvSpPr>
        <p:spPr>
          <a:xfrm>
            <a:off x="685800" y="986118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 err="1" smtClean="0">
                <a:solidFill>
                  <a:srgbClr val="FF0000"/>
                </a:solidFill>
              </a:rPr>
              <a:t>toàn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4381500" y="2213256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Thân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thiện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người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dùng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Explosion 2 9"/>
          <p:cNvSpPr/>
          <p:nvPr/>
        </p:nvSpPr>
        <p:spPr>
          <a:xfrm>
            <a:off x="612551" y="4026181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Chi </a:t>
            </a:r>
            <a:r>
              <a:rPr lang="en-US" dirty="0" err="1" smtClean="0">
                <a:solidFill>
                  <a:srgbClr val="FF0000"/>
                </a:solidFill>
              </a:rPr>
              <a:t>phí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tương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đối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thấp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57" y="4674784"/>
            <a:ext cx="1037484" cy="1037484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43" y="5116466"/>
            <a:ext cx="1110522" cy="11105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7" y="5640405"/>
            <a:ext cx="948607" cy="948607"/>
          </a:xfrm>
          <a:prstGeom prst="rect">
            <a:avLst/>
          </a:prstGeom>
        </p:spPr>
      </p:pic>
      <p:pic>
        <p:nvPicPr>
          <p:cNvPr id="1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78" y="6100755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62" y="2755263"/>
            <a:ext cx="788504" cy="788504"/>
          </a:xfrm>
          <a:prstGeom prst="rect">
            <a:avLst/>
          </a:prstGeom>
        </p:spPr>
      </p:pic>
      <p:pic>
        <p:nvPicPr>
          <p:cNvPr id="1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07" y="3169170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88" y="5775670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6" y="6065675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49" y="5873749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19679" y="3765309"/>
            <a:ext cx="2758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Bảo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tin </a:t>
            </a:r>
            <a:r>
              <a:rPr lang="en-US" dirty="0" err="1">
                <a:solidFill>
                  <a:srgbClr val="000000"/>
                </a:solidFill>
              </a:rPr>
              <a:t>tài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văn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phòng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định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dạng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tin </a:t>
            </a:r>
            <a:r>
              <a:rPr lang="en-US" dirty="0" err="1" smtClean="0">
                <a:solidFill>
                  <a:srgbClr val="000000"/>
                </a:solidFill>
              </a:rPr>
              <a:t>thông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dụng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trên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điều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hành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9663" y="20797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Chống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thất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thoát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dữ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các</a:t>
            </a:r>
            <a:endParaRPr lang="en-US" dirty="0">
              <a:solidFill>
                <a:srgbClr val="000000"/>
              </a:solidFill>
              <a:latin typeface="+mj-lt"/>
              <a:ea typeface="TimesNewRomanPSMT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tình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huống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sơ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ý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87887" y="4174305"/>
            <a:ext cx="2302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Chống thất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thoát </a:t>
            </a:r>
            <a:endParaRPr lang="en-US" smtClean="0">
              <a:solidFill>
                <a:srgbClr val="000000"/>
              </a:solidFill>
              <a:latin typeface="+mj-lt"/>
              <a:ea typeface="TimesNewRomanPSMT"/>
            </a:endParaRPr>
          </a:p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nội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dung tập tin </a:t>
            </a:r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                     khi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sao chép ra thiết bị lưu trữ rời (USB)</a:t>
            </a:r>
            <a:endParaRPr lang="en-US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5259508"/>
            <a:ext cx="737047" cy="73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9" y="2436324"/>
            <a:ext cx="728870" cy="728870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89" y="2800759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3258629"/>
            <a:ext cx="780371" cy="780371"/>
          </a:xfrm>
          <a:prstGeom prst="rect">
            <a:avLst/>
          </a:prstGeom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04" y="3578048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2" y="4986741"/>
            <a:ext cx="1056012" cy="1056012"/>
          </a:xfrm>
          <a:prstGeom prst="rect">
            <a:avLst/>
          </a:prstGeom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48" y="5629854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8" y="1485900"/>
            <a:ext cx="28298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295400"/>
            <a:ext cx="2247900" cy="201930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109219" y="2038349"/>
            <a:ext cx="1094065" cy="5334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5181600" y="2038349"/>
            <a:ext cx="1094065" cy="5334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97" y="1741488"/>
            <a:ext cx="1130579" cy="1130579"/>
          </a:xfrm>
          <a:prstGeom prst="rect">
            <a:avLst/>
          </a:prstGeom>
        </p:spPr>
      </p:pic>
      <p:pic>
        <p:nvPicPr>
          <p:cNvPr id="3" name="USB-Encrypt-Solu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8400" y="3290888"/>
            <a:ext cx="4756149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599"/>
            <a:ext cx="2322839" cy="232283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62" y="2914018"/>
            <a:ext cx="1615888" cy="16158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60" y="3654376"/>
            <a:ext cx="605958" cy="6059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464017" y="2590800"/>
            <a:ext cx="3143809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1039" y="2121173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Đăng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nhập</a:t>
            </a:r>
            <a:r>
              <a:rPr lang="en-US" sz="2000" dirty="0" smtClean="0"/>
              <a:t> </a:t>
            </a:r>
            <a:r>
              <a:rPr lang="en-US" sz="2000" dirty="0" err="1" smtClean="0"/>
              <a:t>đúng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26" y="1752599"/>
            <a:ext cx="2322839" cy="23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Phạm vi đề tài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00800" y="5243681"/>
            <a:ext cx="3722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i="1" dirty="0" err="1" smtClean="0">
                <a:solidFill>
                  <a:srgbClr val="0070C0"/>
                </a:solidFill>
                <a:latin typeface="+mj-lt"/>
                <a:ea typeface="TimesNewRomanPSMT"/>
              </a:rPr>
              <a:t>Nguồn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  <a:ea typeface="TimesNewRomanPSMT"/>
              </a:rPr>
              <a:t> </a:t>
            </a:r>
            <a:r>
              <a:rPr lang="en-US" sz="1600" i="1" u="sng" dirty="0" smtClean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http</a:t>
            </a:r>
            <a:r>
              <a:rPr lang="en-US" sz="1600" i="1" u="sng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://</a:t>
            </a:r>
            <a:r>
              <a:rPr lang="en-US" sz="1600" i="1" u="sng" dirty="0" smtClean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www.netmarketshare.com</a:t>
            </a:r>
          </a:p>
          <a:p>
            <a:pPr algn="r"/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cập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nhật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đến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hết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07/2015)</a:t>
            </a:r>
            <a:endParaRPr lang="en-US" sz="16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609" y="5059015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Hệ điều hành trên máy tính cá nhân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696784"/>
            <a:ext cx="8458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Khảo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ngăn </a:t>
            </a:r>
            <a:r>
              <a:rPr lang="en-US"/>
              <a:t>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vệ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cho</a:t>
            </a:r>
            <a:r>
              <a:rPr lang="en-US" dirty="0">
                <a:solidFill>
                  <a:srgbClr val="0070C0"/>
                </a:solidFill>
              </a:rPr>
              <a:t> data </a:t>
            </a:r>
            <a:r>
              <a:rPr lang="en-US" dirty="0" smtClean="0">
                <a:solidFill>
                  <a:srgbClr val="0070C0"/>
                </a:solidFill>
              </a:rPr>
              <a:t>center: </a:t>
            </a:r>
            <a:r>
              <a:rPr lang="en-US" dirty="0" smtClean="0"/>
              <a:t>RSA </a:t>
            </a:r>
            <a:r>
              <a:rPr lang="en-US" dirty="0"/>
              <a:t>DLP Datacenter </a:t>
            </a:r>
            <a:r>
              <a:rPr lang="en-US" dirty="0" smtClean="0"/>
              <a:t>Software</a:t>
            </a:r>
          </a:p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vệ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chung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động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của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nhiều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máy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trong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một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tổ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chức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dirty="0" smtClean="0"/>
              <a:t>RSA </a:t>
            </a:r>
            <a:r>
              <a:rPr lang="en-US" dirty="0"/>
              <a:t>DLP Network Software, McAfee Network </a:t>
            </a:r>
            <a:r>
              <a:rPr lang="en-US" dirty="0" smtClean="0"/>
              <a:t>DLP</a:t>
            </a:r>
          </a:p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vệ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từng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máy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trạm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dirty="0" smtClean="0"/>
              <a:t>McAfee </a:t>
            </a:r>
            <a:r>
              <a:rPr lang="en-US" dirty="0"/>
              <a:t>Data Loss Prevention Endpoint, RSA DLP Endpoint </a:t>
            </a:r>
            <a:r>
              <a:rPr lang="en-US" dirty="0" smtClean="0"/>
              <a:t>Software</a:t>
            </a:r>
          </a:p>
          <a:p>
            <a:pPr algn="just"/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28800" y="4145756"/>
            <a:ext cx="1850231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0" descr="Kết quả hình ảnh cho rsa 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br>
              <a:rPr lang="en-US"/>
            </a:br>
            <a:r>
              <a:rPr lang="en-US"/>
              <a:t>ngăn 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Chi </a:t>
            </a:r>
            <a:r>
              <a:rPr lang="en-US" b="1" dirty="0" err="1">
                <a:solidFill>
                  <a:srgbClr val="0070C0"/>
                </a:solidFill>
              </a:rPr>
              <a:t>phí</a:t>
            </a:r>
            <a:r>
              <a:rPr lang="en-US" b="1" dirty="0">
                <a:solidFill>
                  <a:srgbClr val="0070C0"/>
                </a:solidFill>
              </a:rPr>
              <a:t>: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cứng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10000 USD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McAfee DLP 4400 Copper Appliance, RSA DLP Network Sensor Appliance). 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mềm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node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smtClean="0"/>
              <a:t>(20-50 USD/node/</a:t>
            </a:r>
            <a:r>
              <a:rPr lang="en-US" dirty="0" err="1" smtClean="0"/>
              <a:t>năm</a:t>
            </a:r>
            <a:r>
              <a:rPr lang="en-US" dirty="0" smtClean="0"/>
              <a:t>). </a:t>
            </a:r>
            <a:endParaRPr lang="en-US" dirty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trọn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gói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)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RSA, </a:t>
            </a:r>
            <a:r>
              <a:rPr lang="en-US" dirty="0" err="1"/>
              <a:t>Symatec</a:t>
            </a:r>
            <a:r>
              <a:rPr lang="en-US" dirty="0"/>
              <a:t>, Websense, McAfee, Trend Micro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100 000 </a:t>
            </a:r>
            <a:r>
              <a:rPr lang="en-US" dirty="0" err="1"/>
              <a:t>đến</a:t>
            </a:r>
            <a:r>
              <a:rPr lang="en-US" dirty="0"/>
              <a:t> 500 000 USD </a:t>
            </a:r>
            <a:r>
              <a:rPr lang="en-US" dirty="0" err="1" smtClean="0"/>
              <a:t>cho</a:t>
            </a:r>
            <a:r>
              <a:rPr lang="en-US" dirty="0" smtClean="0"/>
              <a:t> 3 </a:t>
            </a:r>
            <a:r>
              <a:rPr lang="en-US" dirty="0" err="1" smtClean="0"/>
              <a:t>năm</a:t>
            </a:r>
            <a:r>
              <a:rPr lang="en-US" dirty="0" smtClean="0"/>
              <a:t> (</a:t>
            </a:r>
            <a:r>
              <a:rPr lang="en-US" sz="1800" i="1" dirty="0" smtClean="0"/>
              <a:t>Theo </a:t>
            </a:r>
            <a:r>
              <a:rPr lang="en-US" sz="1800" i="1" dirty="0" err="1"/>
              <a:t>ước</a:t>
            </a:r>
            <a:r>
              <a:rPr lang="en-US" sz="1800" i="1" dirty="0"/>
              <a:t> </a:t>
            </a:r>
            <a:r>
              <a:rPr lang="en-US" sz="1800" i="1" dirty="0" err="1"/>
              <a:t>tính</a:t>
            </a:r>
            <a:r>
              <a:rPr lang="en-US" sz="1800" i="1" dirty="0"/>
              <a:t> </a:t>
            </a:r>
            <a:r>
              <a:rPr lang="en-US" sz="1800" i="1" dirty="0" err="1"/>
              <a:t>của</a:t>
            </a:r>
            <a:r>
              <a:rPr lang="en-US" sz="1800" i="1" dirty="0"/>
              <a:t> </a:t>
            </a:r>
            <a:r>
              <a:rPr lang="en-US" sz="1800" i="1" dirty="0" err="1"/>
              <a:t>tổ</a:t>
            </a:r>
            <a:r>
              <a:rPr lang="en-US" sz="1800" i="1" dirty="0"/>
              <a:t> </a:t>
            </a:r>
            <a:r>
              <a:rPr lang="en-US" sz="1800" i="1" dirty="0" err="1"/>
              <a:t>chức</a:t>
            </a:r>
            <a:r>
              <a:rPr lang="en-US" sz="1800" i="1" dirty="0"/>
              <a:t> Info Tech Research Group Inc.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32523"/>
            <a:ext cx="1843088" cy="139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09" y="5138850"/>
            <a:ext cx="1850231" cy="1385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06" y="5254625"/>
            <a:ext cx="171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trình bày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8770452"/>
              </p:ext>
            </p:extLst>
          </p:nvPr>
        </p:nvGraphicFramePr>
        <p:xfrm>
          <a:off x="914400" y="1600200"/>
          <a:ext cx="7239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56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20612E-6E10-4F3B-A9AB-19490D902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743A1-80A6-4E72-AF25-C77F7356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D9F4B-F44C-4788-9069-9934863F9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2F929-67E8-47E4-A301-971CF5A27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F443F-0727-45B8-B148-77CAACAA5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9938B3-1FBF-429A-B0A1-EF5D34FB6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76CB09-8E38-4E25-A43F-207E4EE5D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AD1D0A-0B72-4B14-A861-BFF6AF21F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D234A-B2C7-4E89-A78A-B7DD8885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br>
              <a:rPr lang="en-US"/>
            </a:br>
            <a:r>
              <a:rPr lang="en-US"/>
              <a:t>ngăn 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b="1" dirty="0" err="1" smtClean="0">
                <a:solidFill>
                  <a:srgbClr val="0070C0"/>
                </a:solidFill>
              </a:rPr>
              <a:t>Các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tính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năng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chính</a:t>
            </a:r>
            <a:r>
              <a:rPr lang="en-US" dirty="0" smtClean="0"/>
              <a:t>: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ở 3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 smtClean="0"/>
              <a:t>thái</a:t>
            </a:r>
            <a:endParaRPr lang="en-US" dirty="0" smtClean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Lưu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trữ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, USB, </a:t>
            </a:r>
            <a:r>
              <a:rPr lang="en-US" dirty="0" smtClean="0"/>
              <a:t>CD/DVD,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/>
              <a:t>ổ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Đang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được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sử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dụng</a:t>
            </a:r>
            <a:r>
              <a:rPr lang="en-US" dirty="0"/>
              <a:t>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copy-paste,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…</a:t>
            </a:r>
            <a:endParaRPr lang="en-US" dirty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Đang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được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truyền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trên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môi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trường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mạng</a:t>
            </a:r>
            <a:r>
              <a:rPr lang="en-US" dirty="0"/>
              <a:t>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qua email (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Email Client </a:t>
            </a:r>
            <a:r>
              <a:rPr lang="en-US" dirty="0" smtClean="0"/>
              <a:t> </a:t>
            </a:r>
            <a:r>
              <a:rPr lang="en-US" dirty="0" err="1"/>
              <a:t>hoặc</a:t>
            </a:r>
            <a:r>
              <a:rPr lang="en-US" dirty="0"/>
              <a:t> webmail),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Instant Messenger (</a:t>
            </a:r>
            <a:r>
              <a:rPr lang="en-US" dirty="0" err="1"/>
              <a:t>như</a:t>
            </a:r>
            <a:r>
              <a:rPr lang="en-US" dirty="0"/>
              <a:t> Skype, Facebook…), </a:t>
            </a:r>
            <a:r>
              <a:rPr lang="en-US" dirty="0" err="1"/>
              <a:t>hoặc</a:t>
            </a:r>
            <a:r>
              <a:rPr lang="en-US" dirty="0"/>
              <a:t> upload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</a:t>
            </a:r>
            <a:r>
              <a:rPr lang="en-US" dirty="0" err="1"/>
              <a:t>thông</a:t>
            </a:r>
            <a:r>
              <a:rPr lang="en-US" dirty="0"/>
              <a:t> qua HTTP, </a:t>
            </a:r>
            <a:r>
              <a:rPr lang="en-US" dirty="0" smtClean="0"/>
              <a:t>FTP…).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Tình</a:t>
            </a:r>
            <a:r>
              <a:rPr lang="en-US" dirty="0" smtClean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57" y="4674784"/>
            <a:ext cx="1037484" cy="1037484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43" y="5116466"/>
            <a:ext cx="1110522" cy="11105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72" y="4947125"/>
            <a:ext cx="943056" cy="943056"/>
          </a:xfrm>
          <a:prstGeom prst="rect">
            <a:avLst/>
          </a:prstGeom>
        </p:spPr>
      </p:pic>
      <p:pic>
        <p:nvPicPr>
          <p:cNvPr id="1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68" y="549616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7" y="5640405"/>
            <a:ext cx="948607" cy="948607"/>
          </a:xfrm>
          <a:prstGeom prst="rect">
            <a:avLst/>
          </a:prstGeom>
        </p:spPr>
      </p:pic>
      <p:pic>
        <p:nvPicPr>
          <p:cNvPr id="1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78" y="6100755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49" y="5873749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19679" y="3765309"/>
            <a:ext cx="2758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Bảo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tin </a:t>
            </a:r>
            <a:r>
              <a:rPr lang="en-US" dirty="0" err="1">
                <a:solidFill>
                  <a:srgbClr val="000000"/>
                </a:solidFill>
              </a:rPr>
              <a:t>tài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văn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phòng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định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dạng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tin </a:t>
            </a:r>
            <a:r>
              <a:rPr lang="en-US" dirty="0" err="1" smtClean="0">
                <a:solidFill>
                  <a:srgbClr val="000000"/>
                </a:solidFill>
              </a:rPr>
              <a:t>thông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dụng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trên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điều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hành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5259508"/>
            <a:ext cx="737047" cy="73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Demo03-Stolen-Secrect-Document-Stolen-Docu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7115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Demo03-Stolen-Secrect-Document-Open-Docu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992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3" y="1049876"/>
            <a:ext cx="802743" cy="8027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47" y="2621781"/>
            <a:ext cx="1030063" cy="103006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5933058" y="2322694"/>
            <a:ext cx="695398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849208" y="2315950"/>
            <a:ext cx="704444" cy="244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38" y="2802304"/>
            <a:ext cx="1036924" cy="800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72" y="2647819"/>
            <a:ext cx="773665" cy="104444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8063120">
            <a:off x="5086838" y="2325223"/>
            <a:ext cx="811373" cy="19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67" y="3124034"/>
            <a:ext cx="775683" cy="7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30" y="3133243"/>
            <a:ext cx="686028" cy="6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26" y="3168298"/>
            <a:ext cx="686028" cy="6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89" y="1553056"/>
            <a:ext cx="481806" cy="4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40657" y="4066610"/>
            <a:ext cx="7128293" cy="1253284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16337" y="4372147"/>
            <a:ext cx="2682273" cy="579939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chèn</a:t>
            </a:r>
            <a:r>
              <a:rPr lang="en-US" dirty="0" smtClean="0"/>
              <a:t> DLL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374290" y="4358954"/>
            <a:ext cx="3839356" cy="593132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5400000">
            <a:off x="4447585" y="3867497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5955704" y="3871231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>
            <a:off x="7342448" y="384680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49752" y="4949800"/>
            <a:ext cx="26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Bent Arrow 43"/>
          <p:cNvSpPr/>
          <p:nvPr/>
        </p:nvSpPr>
        <p:spPr>
          <a:xfrm>
            <a:off x="2514600" y="1447800"/>
            <a:ext cx="3125597" cy="2826159"/>
          </a:xfrm>
          <a:prstGeom prst="bentArrow">
            <a:avLst>
              <a:gd name="adj1" fmla="val 6450"/>
              <a:gd name="adj2" fmla="val 7222"/>
              <a:gd name="adj3" fmla="val 6063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4447585" y="528348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955704" y="5287220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342448" y="5262795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7" y="5734660"/>
            <a:ext cx="909946" cy="9099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2" y="5752264"/>
            <a:ext cx="885907" cy="8859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75" y="5705358"/>
            <a:ext cx="943056" cy="943056"/>
          </a:xfrm>
          <a:prstGeom prst="rect">
            <a:avLst/>
          </a:prstGeom>
        </p:spPr>
      </p:pic>
      <p:pic>
        <p:nvPicPr>
          <p:cNvPr id="5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7" y="6034512"/>
            <a:ext cx="707619" cy="7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62" y="6055564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75" y="6109259"/>
            <a:ext cx="632279" cy="6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206375"/>
            <a:ext cx="7092573" cy="533400"/>
          </a:xfrm>
        </p:spPr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– Windows Explorer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6" y="3124200"/>
            <a:ext cx="1143000" cy="114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58344" y="3061419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00400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5115" y="2734215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/>
              <a:t> </a:t>
            </a:r>
            <a:r>
              <a:rPr lang="en-US" sz="1600" dirty="0" smtClean="0"/>
              <a:t>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865115" y="3357905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896910" y="392001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68" y="2713292"/>
            <a:ext cx="335255" cy="335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03" y="3331999"/>
            <a:ext cx="356020" cy="3352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85" y="3918426"/>
            <a:ext cx="301164" cy="35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25" y="1609975"/>
            <a:ext cx="971275" cy="9712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6479559" y="3657600"/>
            <a:ext cx="121664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268214" y="4699365"/>
            <a:ext cx="1371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12" y="3115191"/>
            <a:ext cx="1105523" cy="1041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25" y="4677663"/>
            <a:ext cx="824848" cy="1113537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9608301">
            <a:off x="6293323" y="2644325"/>
            <a:ext cx="1371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556198" y="3678540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1540243" y="4262379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29707" y="3319046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 rot="2424826">
            <a:off x="5945710" y="4835742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 rot="19670930">
            <a:off x="5945710" y="2256120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09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239000" cy="5334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– Windows Explorer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42044"/>
            <a:ext cx="1143000" cy="114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58343" y="2976116"/>
            <a:ext cx="2861257" cy="203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85" y="3082148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64891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5910" y="327260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492205" y="3834709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45" y="2640862"/>
            <a:ext cx="335255" cy="335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80" y="3244343"/>
            <a:ext cx="356020" cy="3352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6" y="3834709"/>
            <a:ext cx="301164" cy="35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13" y="1628285"/>
            <a:ext cx="971275" cy="9712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6924836" y="3501763"/>
            <a:ext cx="1059385" cy="21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753370" y="4438879"/>
            <a:ext cx="1133272" cy="21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77" y="3044000"/>
            <a:ext cx="1105523" cy="1041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7" y="4509004"/>
            <a:ext cx="824848" cy="1113537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9608301">
            <a:off x="6784581" y="2533077"/>
            <a:ext cx="1133272" cy="21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556199" y="3593238"/>
            <a:ext cx="2852978" cy="171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1540242" y="4177077"/>
            <a:ext cx="2847563" cy="220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419600" y="2438400"/>
            <a:ext cx="762000" cy="2438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12627" y="199830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pic>
        <p:nvPicPr>
          <p:cNvPr id="26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035" y="208755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70" y="3607614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70" y="513598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0" y="3617978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616553" y="3163209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 rot="2424826">
            <a:off x="6332556" y="4750439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 rot="19670930">
            <a:off x="6332556" y="2142598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749973" y="508066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196014" y="2984317"/>
            <a:ext cx="444217" cy="195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192023" y="4203517"/>
            <a:ext cx="444217" cy="195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5203135" y="3575167"/>
            <a:ext cx="300732" cy="205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- </a:t>
            </a:r>
            <a:r>
              <a:rPr lang="en-US" dirty="0" err="1" smtClean="0"/>
              <a:t>WinRar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2314" y="3330396"/>
            <a:ext cx="27511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3" y="3276600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0980" y="2958507"/>
            <a:ext cx="1755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3725084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3" y="3268942"/>
            <a:ext cx="824848" cy="1113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00" y="3082920"/>
            <a:ext cx="1369297" cy="1369297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5904963" y="3330396"/>
            <a:ext cx="17182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522314" y="4130308"/>
            <a:ext cx="27511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900780" y="4130308"/>
            <a:ext cx="17182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4" y="2865340"/>
            <a:ext cx="465056" cy="4650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8" y="3653672"/>
            <a:ext cx="465056" cy="46505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9988" y="293804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159987" y="3762265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12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- </a:t>
            </a:r>
            <a:r>
              <a:rPr lang="en-US" dirty="0" err="1" smtClean="0"/>
              <a:t>WinRar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2313" y="3388074"/>
            <a:ext cx="228768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34278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2380" y="3016185"/>
            <a:ext cx="1755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782762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3" y="3326620"/>
            <a:ext cx="824848" cy="1113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00" y="3140598"/>
            <a:ext cx="1369297" cy="1369297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6278207" y="3388074"/>
            <a:ext cx="134501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522314" y="4187985"/>
            <a:ext cx="2287686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278207" y="4187986"/>
            <a:ext cx="134083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23018"/>
            <a:ext cx="465056" cy="4650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44" y="3711350"/>
            <a:ext cx="465056" cy="46505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9988" y="2995724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159987" y="3819943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0" y="2923018"/>
            <a:ext cx="762000" cy="20537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00400" y="24500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pic>
        <p:nvPicPr>
          <p:cNvPr id="1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3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45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4585952" y="4187985"/>
            <a:ext cx="367048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590586" y="3382953"/>
            <a:ext cx="362414" cy="23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83848" y="523242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8961" y="1676400"/>
            <a:ext cx="2362200" cy="22098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73" y="1676400"/>
            <a:ext cx="121920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6634" y="1859770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71" y="5061833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9397" y="3057710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603106" y="1696146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4231" y="4047077"/>
            <a:ext cx="2001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9841" y="1789808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7295881" y="2101573"/>
            <a:ext cx="439492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819927" y="1491733"/>
            <a:ext cx="1116697" cy="1513959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>
            <a:off x="3698918" y="2101573"/>
            <a:ext cx="2854281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356200" y="107098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51" name="Cloud Callout 50"/>
          <p:cNvSpPr/>
          <p:nvPr/>
        </p:nvSpPr>
        <p:spPr>
          <a:xfrm>
            <a:off x="5355736" y="3320773"/>
            <a:ext cx="2874135" cy="1258132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3698918" y="2094764"/>
            <a:ext cx="1127984" cy="24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963443" y="2107510"/>
            <a:ext cx="589755" cy="236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/>
      <p:bldP spid="22" grpId="0"/>
      <p:bldP spid="26" grpId="0" animBg="1"/>
      <p:bldP spid="34" grpId="0" animBg="1"/>
      <p:bldP spid="44" grpId="0" animBg="1"/>
      <p:bldP spid="44" grpId="1" animBg="1"/>
      <p:bldP spid="45" grpId="0"/>
      <p:bldP spid="51" grpId="0" animBg="1"/>
      <p:bldP spid="53" grpId="0" animBg="1"/>
      <p:bldP spid="5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8961" y="1676400"/>
            <a:ext cx="2362200" cy="22098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477784"/>
            <a:ext cx="2874135" cy="1267391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35260" y="2617524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258169" y="3320649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496631" y="1316037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174189" y="1752577"/>
            <a:ext cx="3212540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Intercepting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5" y="1522789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Windows Explorer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Explorer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477999"/>
            <a:ext cx="2874135" cy="1267176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78437" y="2712788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442679" y="3375883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522091" y="1495985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201458" y="1972333"/>
            <a:ext cx="3266142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Intercepting</a:t>
            </a:r>
          </a:p>
        </p:txBody>
      </p:sp>
    </p:spTree>
    <p:extLst>
      <p:ext uri="{BB962C8B-B14F-4D97-AF65-F5344CB8AC3E}">
        <p14:creationId xmlns:p14="http://schemas.microsoft.com/office/powerpoint/2010/main" val="42290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Winrar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9" y="1308255"/>
            <a:ext cx="2762899" cy="27628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498" y="12360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Winrar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504117"/>
            <a:ext cx="2874135" cy="1241058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26139" y="2635225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390381" y="3298320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515172" y="1368160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180650" y="1824923"/>
            <a:ext cx="3343099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Intercepting</a:t>
            </a:r>
          </a:p>
        </p:txBody>
      </p:sp>
    </p:spTree>
    <p:extLst>
      <p:ext uri="{BB962C8B-B14F-4D97-AF65-F5344CB8AC3E}">
        <p14:creationId xmlns:p14="http://schemas.microsoft.com/office/powerpoint/2010/main" val="38013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162800" cy="533400"/>
          </a:xfrm>
        </p:spPr>
        <p:txBody>
          <a:bodyPr/>
          <a:lstStyle/>
          <a:p>
            <a:r>
              <a:rPr lang="en-US" sz="2800" dirty="0" err="1" smtClean="0"/>
              <a:t>Quá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r>
              <a:rPr lang="en-US" sz="2800" dirty="0" smtClean="0"/>
              <a:t> can </a:t>
            </a:r>
            <a:r>
              <a:rPr lang="en-US" sz="2800" dirty="0" err="1" smtClean="0"/>
              <a:t>thiệp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CreateProcess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56408" y="1676400"/>
            <a:ext cx="2896992" cy="4392611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1963307"/>
            <a:ext cx="2961550" cy="104313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53075" y="1935334"/>
            <a:ext cx="2494013" cy="10758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gốc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ở </a:t>
            </a:r>
            <a:r>
              <a:rPr lang="en-US" dirty="0" err="1">
                <a:solidFill>
                  <a:schemeClr val="tx1"/>
                </a:solidFill>
              </a:rPr>
              <a:t>chế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CREATE_SUSPENDED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53075" y="3568587"/>
            <a:ext cx="2494013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Chèn</a:t>
            </a:r>
            <a:r>
              <a:rPr lang="en-US" dirty="0">
                <a:solidFill>
                  <a:schemeClr val="tx1"/>
                </a:solidFill>
              </a:rPr>
              <a:t> DLL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0750" y="5012987"/>
            <a:ext cx="2494013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tin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37443" y="2278621"/>
            <a:ext cx="1133797" cy="3035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 rot="5400000">
            <a:off x="6415054" y="3148226"/>
            <a:ext cx="545261" cy="295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6416131" y="4542752"/>
            <a:ext cx="565512" cy="3182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1687206" y="3915402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gốc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5266" y="1939972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lệ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34697" y="3255923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lệ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5400000">
            <a:off x="2413767" y="3297134"/>
            <a:ext cx="908963" cy="3275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Left Arrow 24"/>
          <p:cNvSpPr/>
          <p:nvPr/>
        </p:nvSpPr>
        <p:spPr>
          <a:xfrm>
            <a:off x="381000" y="4139921"/>
            <a:ext cx="1306206" cy="352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ight Arrow 25"/>
          <p:cNvSpPr/>
          <p:nvPr/>
        </p:nvSpPr>
        <p:spPr>
          <a:xfrm>
            <a:off x="381000" y="2278621"/>
            <a:ext cx="990600" cy="30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Left Arrow 26"/>
          <p:cNvSpPr/>
          <p:nvPr/>
        </p:nvSpPr>
        <p:spPr>
          <a:xfrm>
            <a:off x="381000" y="5266344"/>
            <a:ext cx="5105400" cy="3314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233454" y="330553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DLL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tiêm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endParaRPr lang="en-US" dirty="0"/>
          </a:p>
        </p:txBody>
      </p:sp>
      <p:pic>
        <p:nvPicPr>
          <p:cNvPr id="23" name="Picture 32" descr="Icon0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3505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0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 animBg="1"/>
      <p:bldP spid="25" grpId="0" animBg="1"/>
      <p:bldP spid="26" grpId="0" animBg="1"/>
      <p:bldP spid="27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086600" cy="533400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WriteFile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2208" y="2408744"/>
            <a:ext cx="5860143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738876" y="119431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hợp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38876" y="278450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31870" y="275577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Phát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38876" y="43086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66551" y="5867400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557212" y="2254760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2568415" y="381249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114463" y="3077174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2568415" y="532836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31870" y="4311009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661410" y="3793380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117600" y="4563620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24000" y="3706262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61270" y="2475833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306851" y="5867400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Gọi</a:t>
            </a:r>
            <a:r>
              <a:rPr lang="en-US" sz="2000" dirty="0" smtClean="0">
                <a:solidFill>
                  <a:schemeClr val="tx1"/>
                </a:solidFill>
              </a:rPr>
              <a:t> API </a:t>
            </a:r>
            <a:r>
              <a:rPr lang="en-US" sz="2000" dirty="0" err="1" smtClean="0">
                <a:solidFill>
                  <a:schemeClr val="tx1"/>
                </a:solidFill>
              </a:rPr>
              <a:t>gốc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với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dữ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liệu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8751" y="6122324"/>
            <a:ext cx="1178100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88" y="4610221"/>
            <a:ext cx="1003153" cy="10031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4" y="3233325"/>
            <a:ext cx="668017" cy="6680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76" y="4700628"/>
            <a:ext cx="668017" cy="6680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38" y="5527855"/>
            <a:ext cx="611348" cy="658692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30685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410107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10800000">
            <a:off x="792480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7865209" y="6132774"/>
            <a:ext cx="1178100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3454" y="1570223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con </a:t>
            </a:r>
            <a:r>
              <a:rPr lang="en-US" dirty="0" err="1" smtClean="0"/>
              <a:t>trở</a:t>
            </a:r>
            <a:r>
              <a:rPr lang="en-US" dirty="0" smtClean="0"/>
              <a:t> buffer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233454" y="2853342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233454" y="423277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pic>
        <p:nvPicPr>
          <p:cNvPr id="35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17698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041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82" y="43775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31" grpId="0" animBg="1"/>
      <p:bldP spid="32" grpId="0" animBg="1"/>
      <p:bldP spid="36" grpId="0" animBg="1"/>
      <p:bldP spid="41" grpId="0" animBg="1"/>
      <p:bldP spid="3" grpId="0" animBg="1"/>
      <p:bldP spid="5" grpId="0" animBg="1"/>
      <p:bldP spid="33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6375"/>
            <a:ext cx="7046820" cy="533400"/>
          </a:xfrm>
        </p:spPr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 smtClean="0"/>
              <a:t>ReadFile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08020" y="2408744"/>
            <a:ext cx="2750054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604687" y="119431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tin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hợp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04687" y="278450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65621" y="4308394"/>
            <a:ext cx="2362199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Gọi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gốc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lấy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04687" y="43086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giải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65620" y="585774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Giải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23023" y="2254761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434226" y="381249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 flipV="1">
            <a:off x="5865758" y="5344136"/>
            <a:ext cx="710073" cy="317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71600" y="3751249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06881" y="275423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37220" y="2769779"/>
            <a:ext cx="1600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Gọi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hàm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gốc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76" y="4600686"/>
            <a:ext cx="1003153" cy="1003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34" y="3233325"/>
            <a:ext cx="668017" cy="668017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8037420" y="3037611"/>
            <a:ext cx="787965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994563" y="4594195"/>
            <a:ext cx="1071057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3994562" y="3037611"/>
            <a:ext cx="2442658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427820" y="6112666"/>
            <a:ext cx="1397565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19087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398509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Bent Arrow 34"/>
          <p:cNvSpPr/>
          <p:nvPr/>
        </p:nvSpPr>
        <p:spPr>
          <a:xfrm rot="10800000">
            <a:off x="780882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12" y="5641897"/>
            <a:ext cx="497216" cy="5357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233454" y="1570223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 </a:t>
            </a:r>
            <a:r>
              <a:rPr lang="en-US" dirty="0" err="1"/>
              <a:t>trở</a:t>
            </a:r>
            <a:r>
              <a:rPr lang="en-US" dirty="0"/>
              <a:t> buffer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233454" y="2853342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233454" y="423277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pic>
        <p:nvPicPr>
          <p:cNvPr id="32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17698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041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12" y="43611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3251307" y="5522306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pic>
        <p:nvPicPr>
          <p:cNvPr id="41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65" y="56507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 animBg="1"/>
      <p:bldP spid="23" grpId="0" animBg="1"/>
      <p:bldP spid="25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26" grpId="0" animBg="1"/>
      <p:bldP spid="27" grpId="0" animBg="1"/>
      <p:bldP spid="28" grpId="0" animBg="1"/>
      <p:bldP spid="31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Thao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file </a:t>
            </a:r>
            <a:r>
              <a:rPr lang="en-US" dirty="0" err="1" smtClean="0"/>
              <a:t>của</a:t>
            </a:r>
            <a:r>
              <a:rPr lang="en-US" dirty="0" smtClean="0"/>
              <a:t> Microsoft 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2211244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temp file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7800" y="3486148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temp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7800" y="4767119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original file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6096000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 temp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target name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2206229" y="31265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ight Arrow 9"/>
          <p:cNvSpPr/>
          <p:nvPr/>
        </p:nvSpPr>
        <p:spPr>
          <a:xfrm rot="5400000">
            <a:off x="2195981" y="44219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ight Arrow 10"/>
          <p:cNvSpPr/>
          <p:nvPr/>
        </p:nvSpPr>
        <p:spPr>
          <a:xfrm rot="5400000">
            <a:off x="2206229" y="57173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2187577"/>
            <a:ext cx="718350" cy="718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19520" y="2274771"/>
            <a:ext cx="171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  Create</a:t>
            </a:r>
          </a:p>
          <a:p>
            <a:pPr algn="ctr"/>
            <a:r>
              <a:rPr lang="en-US" sz="1600" dirty="0" smtClean="0"/>
              <a:t>~WRDXXX.TMP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3429000"/>
            <a:ext cx="718350" cy="718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19520" y="3512235"/>
            <a:ext cx="171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Write</a:t>
            </a:r>
          </a:p>
          <a:p>
            <a:pPr algn="ctr"/>
            <a:r>
              <a:rPr lang="en-US" sz="1600" dirty="0" smtClean="0"/>
              <a:t>~WRDXXX.TMP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4724400"/>
            <a:ext cx="718350" cy="7183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8074" y="4825425"/>
            <a:ext cx="185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Delete </a:t>
            </a:r>
          </a:p>
          <a:p>
            <a:pPr algn="ctr"/>
            <a:r>
              <a:rPr lang="en-US" sz="1600" dirty="0" smtClean="0"/>
              <a:t>EXAMPLE.DOCX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6019800"/>
            <a:ext cx="718350" cy="71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1120" y="5867400"/>
            <a:ext cx="201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Rename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~</a:t>
            </a:r>
            <a:r>
              <a:rPr lang="en-US" sz="1600" dirty="0" smtClean="0"/>
              <a:t>WRDXXX.TMP</a:t>
            </a:r>
            <a:br>
              <a:rPr lang="en-US" sz="1600" dirty="0" smtClean="0"/>
            </a:br>
            <a:r>
              <a:rPr lang="en-US" sz="1600" dirty="0" smtClean="0"/>
              <a:t>to EXAMPLE.DOCX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447800" y="1109519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</a:t>
            </a:r>
            <a:r>
              <a:rPr lang="en-US" dirty="0" smtClean="0">
                <a:solidFill>
                  <a:schemeClr val="tx1"/>
                </a:solidFill>
              </a:rPr>
              <a:t>original 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2195981" y="1911395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10450"/>
            <a:ext cx="718350" cy="718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94793" y="1219200"/>
            <a:ext cx="188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  Create</a:t>
            </a:r>
          </a:p>
          <a:p>
            <a:pPr algn="ctr"/>
            <a:r>
              <a:rPr lang="en-US" sz="1600" dirty="0" smtClean="0"/>
              <a:t>EXAMPLE.DOCX</a:t>
            </a:r>
            <a:endParaRPr lang="en-US" sz="1600" dirty="0"/>
          </a:p>
        </p:txBody>
      </p:sp>
      <p:sp>
        <p:nvSpPr>
          <p:cNvPr id="24" name="Cross 23"/>
          <p:cNvSpPr/>
          <p:nvPr/>
        </p:nvSpPr>
        <p:spPr>
          <a:xfrm>
            <a:off x="5496882" y="1593583"/>
            <a:ext cx="246933" cy="189764"/>
          </a:xfrm>
          <a:prstGeom prst="plus">
            <a:avLst/>
          </a:prstGeom>
          <a:solidFill>
            <a:srgbClr val="92D05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>
            <a:off x="5511183" y="2801460"/>
            <a:ext cx="246933" cy="189764"/>
          </a:xfrm>
          <a:prstGeom prst="plus">
            <a:avLst/>
          </a:prstGeom>
          <a:solidFill>
            <a:srgbClr val="92D05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80" y="3715871"/>
            <a:ext cx="495180" cy="4951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29" y="6400800"/>
            <a:ext cx="495180" cy="49518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477973" y="5294627"/>
            <a:ext cx="280143" cy="32316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55988" y="5293721"/>
            <a:ext cx="302128" cy="33687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768340" y="1970238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68340" y="3189438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768340" y="4495800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768340" y="5715000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543800" cy="533400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ReplaceFile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2433631"/>
            <a:ext cx="5860143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644468" y="1219200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tin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hợp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44468" y="2809394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37462" y="2780664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Phát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44468" y="433358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72143" y="589228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toàn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62804" y="2279647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474007" y="3837379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4020055" y="3102061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2474007" y="5353249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37462" y="43358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5567002" y="3818267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4020055" y="4588507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0384" y="3758184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30618" y="2425121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88" y="4610221"/>
            <a:ext cx="1003153" cy="10031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4" y="3233325"/>
            <a:ext cx="668017" cy="6680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76" y="4700628"/>
            <a:ext cx="668017" cy="66801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5392637" y="5885861"/>
            <a:ext cx="2362199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Gọi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gốc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036715" y="6168776"/>
            <a:ext cx="1301938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54836" y="6172416"/>
            <a:ext cx="1084364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087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0800000">
            <a:off x="398509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ent Arrow 31"/>
          <p:cNvSpPr/>
          <p:nvPr/>
        </p:nvSpPr>
        <p:spPr>
          <a:xfrm rot="10800000">
            <a:off x="780882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95" y="6311387"/>
            <a:ext cx="559736" cy="6030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233454" y="3200400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/>
          </a:p>
        </p:txBody>
      </p:sp>
      <p:pic>
        <p:nvPicPr>
          <p:cNvPr id="39" name="Picture 32" descr="Icon0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38853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16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88" y="5775670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6" y="6065675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2087887" y="4174305"/>
            <a:ext cx="2302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Chống thất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thoát </a:t>
            </a:r>
            <a:endParaRPr lang="en-US" smtClean="0">
              <a:solidFill>
                <a:srgbClr val="000000"/>
              </a:solidFill>
              <a:latin typeface="+mj-lt"/>
              <a:ea typeface="TimesNewRomanPSMT"/>
            </a:endParaRPr>
          </a:p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nội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dung tập tin </a:t>
            </a:r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                     khi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sao chép ra thiết bị lưu trữ rời (USB)</a:t>
            </a:r>
            <a:endParaRPr lang="en-US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0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 err="1">
                <a:solidFill>
                  <a:srgbClr val="0070C0"/>
                </a:solidFill>
              </a:rPr>
              <a:t>Ngăn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ngừa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thất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thoát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dữ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liệu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dirty="0"/>
              <a:t>oss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revention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dirty="0"/>
              <a:t>eakage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revention (</a:t>
            </a:r>
            <a:r>
              <a:rPr lang="en-US" dirty="0" smtClean="0"/>
              <a:t>DLP</a:t>
            </a:r>
            <a:r>
              <a:rPr lang="en-US" dirty="0"/>
              <a:t>) </a:t>
            </a:r>
            <a:endParaRPr lang="en-US" dirty="0" smtClean="0"/>
          </a:p>
          <a:p>
            <a:pPr algn="just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 smtClean="0"/>
              <a:t>nước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minh </a:t>
            </a:r>
            <a:r>
              <a:rPr lang="en-US" dirty="0" err="1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Demo01-Drop-USB-Copy-Documents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25129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minh </a:t>
            </a:r>
            <a:r>
              <a:rPr lang="en-US" dirty="0" err="1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Demo01-Drop-USB-Get-In-Car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272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206375"/>
            <a:ext cx="7193722" cy="533400"/>
          </a:xfrm>
        </p:spPr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USB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62400" y="327372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PC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75100" y="1635636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PC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75100" y="486024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ngắt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khỏi</a:t>
            </a:r>
            <a:r>
              <a:rPr lang="en-US" dirty="0">
                <a:solidFill>
                  <a:schemeClr val="tx1"/>
                </a:solidFill>
              </a:rPr>
              <a:t> PC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1641" y="327372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giám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0001495">
            <a:off x="2499364" y="2633439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0" name="Right Arrow 9"/>
          <p:cNvSpPr/>
          <p:nvPr/>
        </p:nvSpPr>
        <p:spPr>
          <a:xfrm>
            <a:off x="2585317" y="3804954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1" name="Right Arrow 10"/>
          <p:cNvSpPr/>
          <p:nvPr/>
        </p:nvSpPr>
        <p:spPr>
          <a:xfrm rot="2158871">
            <a:off x="2472072" y="5037577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 rot="19781233">
            <a:off x="2571994" y="2212084"/>
            <a:ext cx="65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5601" y="3417685"/>
            <a:ext cx="661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 rot="2194116">
            <a:off x="2738468" y="4583554"/>
            <a:ext cx="543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733744" y="1825956"/>
            <a:ext cx="1907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Tín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thêm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bị</a:t>
            </a:r>
            <a:r>
              <a:rPr lang="en-US" sz="1600" dirty="0" smtClean="0"/>
              <a:t> </a:t>
            </a:r>
            <a:r>
              <a:rPr lang="en-US" sz="1600" dirty="0" err="1" smtClean="0"/>
              <a:t>mới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danh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759853" y="4861150"/>
            <a:ext cx="1729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Tín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 </a:t>
            </a:r>
            <a:r>
              <a:rPr lang="en-US" sz="1600" dirty="0" err="1" smtClean="0"/>
              <a:t>vừa</a:t>
            </a:r>
            <a:r>
              <a:rPr lang="en-US" sz="1600" dirty="0" smtClean="0"/>
              <a:t> </a:t>
            </a:r>
            <a:r>
              <a:rPr lang="en-US" sz="1600" dirty="0" err="1" smtClean="0"/>
              <a:t>ngắt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  <a:r>
              <a:rPr lang="en-US" sz="1600" dirty="0" err="1" smtClean="0"/>
              <a:t>khỏi</a:t>
            </a:r>
            <a:r>
              <a:rPr lang="en-US" sz="1600" dirty="0" smtClean="0"/>
              <a:t> </a:t>
            </a:r>
            <a:r>
              <a:rPr lang="en-US" sz="1600" dirty="0" err="1" smtClean="0"/>
              <a:t>danh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endParaRPr lang="en-US" sz="1600" dirty="0" smtClean="0"/>
          </a:p>
        </p:txBody>
      </p:sp>
      <p:sp>
        <p:nvSpPr>
          <p:cNvPr id="23" name="Curved Left Arrow 22"/>
          <p:cNvSpPr/>
          <p:nvPr/>
        </p:nvSpPr>
        <p:spPr>
          <a:xfrm>
            <a:off x="5892800" y="2132673"/>
            <a:ext cx="660400" cy="17468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Up Arrow 23"/>
          <p:cNvSpPr/>
          <p:nvPr/>
        </p:nvSpPr>
        <p:spPr>
          <a:xfrm rot="16200000">
            <a:off x="5427139" y="4377573"/>
            <a:ext cx="1652410" cy="656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3" y="1049876"/>
            <a:ext cx="802743" cy="8027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933058" y="2322694"/>
            <a:ext cx="695398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89" y="1553056"/>
            <a:ext cx="481806" cy="4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40657" y="4066610"/>
            <a:ext cx="7128293" cy="1253284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16337" y="4372147"/>
            <a:ext cx="2682273" cy="579939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chèn</a:t>
            </a:r>
            <a:r>
              <a:rPr lang="en-US" dirty="0" smtClean="0"/>
              <a:t> DLL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374290" y="4358954"/>
            <a:ext cx="3839356" cy="593132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 rot="5400000">
            <a:off x="5955704" y="3871231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49752" y="4949800"/>
            <a:ext cx="26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Bent Arrow 43"/>
          <p:cNvSpPr/>
          <p:nvPr/>
        </p:nvSpPr>
        <p:spPr>
          <a:xfrm>
            <a:off x="2514600" y="1447800"/>
            <a:ext cx="3125597" cy="2826159"/>
          </a:xfrm>
          <a:prstGeom prst="bentArrow">
            <a:avLst>
              <a:gd name="adj1" fmla="val 6450"/>
              <a:gd name="adj2" fmla="val 7222"/>
              <a:gd name="adj3" fmla="val 6063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4447585" y="528348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955704" y="5287220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342448" y="5262795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7" y="5734660"/>
            <a:ext cx="909946" cy="9099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2" y="5752264"/>
            <a:ext cx="885907" cy="8859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75" y="5705358"/>
            <a:ext cx="943056" cy="943056"/>
          </a:xfrm>
          <a:prstGeom prst="rect">
            <a:avLst/>
          </a:prstGeom>
        </p:spPr>
      </p:pic>
      <p:pic>
        <p:nvPicPr>
          <p:cNvPr id="5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7" y="6034512"/>
            <a:ext cx="707619" cy="7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62" y="6055564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75" y="6109259"/>
            <a:ext cx="632279" cy="6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6" y="2816043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14" y="3106048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9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5" y="1522789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Windows Explorer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Explorer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D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D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592373"/>
            <a:ext cx="2874135" cy="1152802"/>
          </a:xfrm>
          <a:prstGeom prst="cloudCallout">
            <a:avLst>
              <a:gd name="adj1" fmla="val -17696"/>
              <a:gd name="adj2" fmla="val -129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239000" cy="5334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– Windows Explorer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07" y="2057715"/>
            <a:ext cx="2183793" cy="41144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7636652" y="2332261"/>
            <a:ext cx="830902" cy="3124200"/>
          </a:xfrm>
          <a:prstGeom prst="roundRect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7" y="3352137"/>
            <a:ext cx="1073400" cy="1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90" y="2468035"/>
            <a:ext cx="884102" cy="884102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5811121" y="3366386"/>
            <a:ext cx="1264348" cy="250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825368" y="4147203"/>
            <a:ext cx="1264348" cy="278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863808" y="2992436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846184" y="3754869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6" y="3366397"/>
            <a:ext cx="962828" cy="96282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033" y="4495800"/>
            <a:ext cx="754139" cy="754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81" y="3451239"/>
            <a:ext cx="819131" cy="819131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1311810" y="3388074"/>
            <a:ext cx="228768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61877" y="3016185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161097" y="3782762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24" name="Right Arrow 23"/>
          <p:cNvSpPr/>
          <p:nvPr/>
        </p:nvSpPr>
        <p:spPr>
          <a:xfrm>
            <a:off x="1311811" y="4187985"/>
            <a:ext cx="2287686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69891"/>
            <a:ext cx="465056" cy="4650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99497" y="2923018"/>
            <a:ext cx="762000" cy="20537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0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>
            <a:off x="4375449" y="4187985"/>
            <a:ext cx="367048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380083" y="3382953"/>
            <a:ext cx="362414" cy="23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18" y="2934491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18" y="3948010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99" y="4879886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46235"/>
            <a:ext cx="453095" cy="45309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999363" y="24500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Demo04-Copy-File-To-US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62" y="2755263"/>
            <a:ext cx="788504" cy="788504"/>
          </a:xfrm>
          <a:prstGeom prst="rect">
            <a:avLst/>
          </a:prstGeom>
        </p:spPr>
      </p:pic>
      <p:pic>
        <p:nvPicPr>
          <p:cNvPr id="1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07" y="3169170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919663" y="20797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Chống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thất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thoát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dữ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các</a:t>
            </a:r>
            <a:endParaRPr lang="en-US" dirty="0">
              <a:solidFill>
                <a:srgbClr val="000000"/>
              </a:solidFill>
              <a:latin typeface="+mj-lt"/>
              <a:ea typeface="TimesNewRomanPSMT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tình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huống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sơ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ý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9" y="2436324"/>
            <a:ext cx="728870" cy="728870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89" y="2800759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3258629"/>
            <a:ext cx="780371" cy="780371"/>
          </a:xfrm>
          <a:prstGeom prst="rect">
            <a:avLst/>
          </a:prstGeom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04" y="3578048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5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minh </a:t>
            </a:r>
            <a:r>
              <a:rPr lang="en-US" dirty="0" err="1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Demo02-Drag-Wrong-File-v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9828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minh </a:t>
            </a:r>
            <a:r>
              <a:rPr lang="en-US" dirty="0" err="1"/>
              <a:t>họa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Demo02-Drag-Wrong-File-Unable-OpenFile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3600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06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1" t="38020" r="7705" b="17709"/>
          <a:stretch/>
        </p:blipFill>
        <p:spPr>
          <a:xfrm>
            <a:off x="533400" y="1905000"/>
            <a:ext cx="8305801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457" y="4495800"/>
            <a:ext cx="794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0000"/>
                </a:solidFill>
              </a:rPr>
              <a:t>Số trường hợp thất thoát dữ liệu được ghi nhận từ năm 2006 đến 2014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6841" y="1224915"/>
            <a:ext cx="18998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FF0303"/>
                </a:solidFill>
              </a:rPr>
              <a:t>22%</a:t>
            </a:r>
          </a:p>
          <a:p>
            <a:pPr algn="ctr"/>
            <a:r>
              <a:rPr lang="en-US" smtClean="0"/>
              <a:t>so với năm 2013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6934200" y="1342469"/>
            <a:ext cx="457200" cy="5217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68" y="4865132"/>
            <a:ext cx="8770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err="1">
                <a:solidFill>
                  <a:srgbClr val="0070C0"/>
                </a:solidFill>
              </a:rPr>
              <a:t>Nguồn</a:t>
            </a:r>
            <a:r>
              <a:rPr lang="en-US" sz="1600" i="1" dirty="0">
                <a:solidFill>
                  <a:srgbClr val="0070C0"/>
                </a:solidFill>
              </a:rPr>
              <a:t>: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 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2014”,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</a:rPr>
              <a:t>03/2015</a:t>
            </a:r>
            <a:endParaRPr lang="en-US" sz="1600" i="1" dirty="0">
              <a:solidFill>
                <a:srgbClr val="0070C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696200" cy="649208"/>
          </a:xfrm>
        </p:spPr>
        <p:txBody>
          <a:bodyPr/>
          <a:lstStyle/>
          <a:p>
            <a:r>
              <a:rPr lang="en-US"/>
              <a:t>Tình hình thất thoát dữ liệu trên thế giới</a:t>
            </a:r>
          </a:p>
        </p:txBody>
      </p:sp>
    </p:spTree>
    <p:extLst>
      <p:ext uri="{BB962C8B-B14F-4D97-AF65-F5344CB8AC3E}">
        <p14:creationId xmlns:p14="http://schemas.microsoft.com/office/powerpoint/2010/main" val="1877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546662" y="2972503"/>
            <a:ext cx="186353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456" y="2629603"/>
            <a:ext cx="2667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36024" y="2629603"/>
            <a:ext cx="28194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qua </a:t>
            </a:r>
            <a:r>
              <a:rPr lang="en-US" dirty="0" err="1" smtClean="0"/>
              <a:t>mạng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80" y="1748117"/>
            <a:ext cx="1219904" cy="1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Demo06-Send-Attach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quả đề tài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5800" y="3297846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0070C0"/>
                </a:solidFill>
              </a:rPr>
              <a:t>Quy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chống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tập</a:t>
            </a:r>
            <a:r>
              <a:rPr lang="en-US" dirty="0">
                <a:solidFill>
                  <a:srgbClr val="0070C0"/>
                </a:solidFill>
              </a:rPr>
              <a:t> tin </a:t>
            </a:r>
            <a:r>
              <a:rPr lang="en-US" dirty="0" err="1">
                <a:solidFill>
                  <a:srgbClr val="0070C0"/>
                </a:solidFill>
              </a:rPr>
              <a:t>tài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cơ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bản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khi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thao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tác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lưu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trữ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4724400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Chống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qua </a:t>
            </a:r>
            <a:r>
              <a:rPr lang="en-US" dirty="0" err="1" smtClean="0">
                <a:solidFill>
                  <a:srgbClr val="0070C0"/>
                </a:solidFill>
              </a:rPr>
              <a:t>tập</a:t>
            </a:r>
            <a:r>
              <a:rPr lang="en-US" dirty="0" smtClean="0">
                <a:solidFill>
                  <a:srgbClr val="0070C0"/>
                </a:solidFill>
              </a:rPr>
              <a:t> tin </a:t>
            </a:r>
            <a:r>
              <a:rPr lang="en-US" dirty="0" err="1" smtClean="0">
                <a:solidFill>
                  <a:srgbClr val="0070C0"/>
                </a:solidFill>
              </a:rPr>
              <a:t>đính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kèm</a:t>
            </a:r>
            <a:r>
              <a:rPr lang="en-US" dirty="0" smtClean="0">
                <a:solidFill>
                  <a:srgbClr val="0070C0"/>
                </a:solidFill>
              </a:rPr>
              <a:t> qua email, skype.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6141" y="1929618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0070C0"/>
                </a:solidFill>
              </a:rPr>
              <a:t>Quy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can </a:t>
            </a:r>
            <a:r>
              <a:rPr lang="en-US" dirty="0" err="1">
                <a:solidFill>
                  <a:srgbClr val="0070C0"/>
                </a:solidFill>
              </a:rPr>
              <a:t>thiệp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quá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chép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thiết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rời</a:t>
            </a:r>
            <a:r>
              <a:rPr lang="en-US" dirty="0">
                <a:solidFill>
                  <a:srgbClr val="0070C0"/>
                </a:solidFill>
              </a:rPr>
              <a:t> (USB) </a:t>
            </a:r>
            <a:r>
              <a:rPr lang="en-US" dirty="0" err="1">
                <a:solidFill>
                  <a:srgbClr val="0070C0"/>
                </a:solidFill>
              </a:rPr>
              <a:t>để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mã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hóa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0070C0"/>
                </a:solidFill>
              </a:rPr>
              <a:t>                            </a:t>
            </a:r>
            <a:r>
              <a:rPr lang="en-US" dirty="0" err="1" smtClean="0">
                <a:solidFill>
                  <a:srgbClr val="0070C0"/>
                </a:solidFill>
              </a:rPr>
              <a:t>chống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8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58" y="2224226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96" y="2514231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6846" y="6059269"/>
            <a:ext cx="646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Các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quy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được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đề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xuất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thể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được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hiện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thực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hóa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trên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nền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tảng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môi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trường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cụ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thể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khác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1" name="Picture 32" descr="Icon0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" y="60960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6" y="5112095"/>
            <a:ext cx="788504" cy="788504"/>
          </a:xfrm>
          <a:prstGeom prst="rect">
            <a:avLst/>
          </a:prstGeom>
        </p:spPr>
      </p:pic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38" y="5380077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75" y="3619088"/>
            <a:ext cx="687616" cy="928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6" y="3692411"/>
            <a:ext cx="945905" cy="800979"/>
          </a:xfrm>
          <a:prstGeom prst="rect">
            <a:avLst/>
          </a:prstGeom>
        </p:spPr>
      </p:pic>
      <p:pic>
        <p:nvPicPr>
          <p:cNvPr id="28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89" y="4027350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212" y="4028062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6" y="3686435"/>
            <a:ext cx="847542" cy="847542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85" y="4027350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067130" y="5393853"/>
            <a:ext cx="6400800" cy="7405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quả đề tài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2050" name="Picture 2" descr="http://www.altirmezey.com/computer_files/graphix-my-computer_283x2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74" y="1462697"/>
            <a:ext cx="132028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icrosoft Windows 7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85" y="5630252"/>
            <a:ext cx="1532586" cy="2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Windows logo - 2006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85" y="5454119"/>
            <a:ext cx="6096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oicgroup.net/files/gro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10" y="3912171"/>
            <a:ext cx="891868" cy="8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files.softicons.com/download/application-icons/mega-pack-icons-1-by-nikolay-verin/png/256/Wor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69" y="2640166"/>
            <a:ext cx="745020" cy="7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71" y="2512846"/>
            <a:ext cx="687616" cy="9282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32" y="2586169"/>
            <a:ext cx="945905" cy="800979"/>
          </a:xfrm>
          <a:prstGeom prst="rect">
            <a:avLst/>
          </a:prstGeom>
        </p:spPr>
      </p:pic>
      <p:pic>
        <p:nvPicPr>
          <p:cNvPr id="3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2" y="2893587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85" y="2921108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08" y="2921820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67" y="2585206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05" y="2875211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eft-Up Arrow 26"/>
          <p:cNvSpPr/>
          <p:nvPr/>
        </p:nvSpPr>
        <p:spPr>
          <a:xfrm>
            <a:off x="5382056" y="3486283"/>
            <a:ext cx="1694322" cy="908462"/>
          </a:xfrm>
          <a:prstGeom prst="leftUpArrow">
            <a:avLst>
              <a:gd name="adj1" fmla="val 13141"/>
              <a:gd name="adj2" fmla="val 17203"/>
              <a:gd name="adj3" fmla="val 193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Up Arrow 41"/>
          <p:cNvSpPr/>
          <p:nvPr/>
        </p:nvSpPr>
        <p:spPr>
          <a:xfrm flipH="1">
            <a:off x="2580576" y="3505755"/>
            <a:ext cx="1729519" cy="908462"/>
          </a:xfrm>
          <a:prstGeom prst="leftUpArrow">
            <a:avLst>
              <a:gd name="adj1" fmla="val 13141"/>
              <a:gd name="adj2" fmla="val 17203"/>
              <a:gd name="adj3" fmla="val 193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Up-Down Arrow 2047"/>
          <p:cNvSpPr/>
          <p:nvPr/>
        </p:nvSpPr>
        <p:spPr>
          <a:xfrm>
            <a:off x="4732506" y="3335302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://www.associationadviser.com/wp-content/uploads/2014/11/Email-ima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31" y="2404798"/>
            <a:ext cx="1295569" cy="11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techblog.aimms.com/wp-content/uploads/sites/5/2014/10/32_bit_vs_64_bit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7" y="5270290"/>
            <a:ext cx="1556319" cy="114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2074509" y="1126843"/>
            <a:ext cx="5577236" cy="3749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-Down Arrow 47"/>
          <p:cNvSpPr/>
          <p:nvPr/>
        </p:nvSpPr>
        <p:spPr>
          <a:xfrm>
            <a:off x="3816657" y="3359615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-Down Arrow 48"/>
          <p:cNvSpPr/>
          <p:nvPr/>
        </p:nvSpPr>
        <p:spPr>
          <a:xfrm>
            <a:off x="5672772" y="3359615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Left-Right Arrow 2052"/>
          <p:cNvSpPr/>
          <p:nvPr/>
        </p:nvSpPr>
        <p:spPr>
          <a:xfrm>
            <a:off x="1821692" y="2765146"/>
            <a:ext cx="471727" cy="25456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" descr="http://images.clipshrine.com/wheel/thumb-USB-pen-drive-flash-drive-166.6-95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85206"/>
            <a:ext cx="1059692" cy="10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Left-Right Arrow 52"/>
          <p:cNvSpPr/>
          <p:nvPr/>
        </p:nvSpPr>
        <p:spPr>
          <a:xfrm>
            <a:off x="7409238" y="2869607"/>
            <a:ext cx="471727" cy="25456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https://cdn3.iconfinder.com/data/icons/macosxstyle/macosxstyle_png/512/Settin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76" y="1224678"/>
            <a:ext cx="1030148" cy="10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/>
          <p:cNvSpPr txBox="1"/>
          <p:nvPr/>
        </p:nvSpPr>
        <p:spPr>
          <a:xfrm>
            <a:off x="3132643" y="1992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Config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96" y="2363462"/>
            <a:ext cx="1064255" cy="1064255"/>
          </a:xfrm>
          <a:prstGeom prst="rect">
            <a:avLst/>
          </a:prstGeom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92" y="2996209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3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Analytical Center, “Global Data Leakage Report – 2014”,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03/2015</a:t>
            </a:r>
          </a:p>
          <a:p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Analytical Center, “Global Data Leakage Report – 2013”,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2014</a:t>
            </a:r>
          </a:p>
          <a:p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Analytical Center, “Global Data Leakage Report – 2012”,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InfoWatch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2013</a:t>
            </a:r>
          </a:p>
          <a:p>
            <a:r>
              <a:rPr lang="en-US" i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Arial" panose="020B0604020202020204" pitchFamily="34" charset="0"/>
                <a:hlinkClick r:id="rId2"/>
              </a:rPr>
              <a:t>http</a:t>
            </a:r>
            <a:r>
              <a:rPr lang="en-US" i="1" u="sng" dirty="0">
                <a:solidFill>
                  <a:schemeClr val="tx2">
                    <a:lumMod val="60000"/>
                    <a:lumOff val="40000"/>
                  </a:schemeClr>
                </a:solidFill>
                <a:ea typeface="Arial" panose="020B0604020202020204" pitchFamily="34" charset="0"/>
                <a:hlinkClick r:id="rId2"/>
              </a:rPr>
              <a:t>://</a:t>
            </a:r>
            <a:r>
              <a:rPr lang="en-US" i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Arial" panose="020B0604020202020204" pitchFamily="34" charset="0"/>
                <a:hlinkClick r:id="rId2"/>
              </a:rPr>
              <a:t>www.netmarketshare.com</a:t>
            </a:r>
            <a:r>
              <a:rPr lang="en-US" i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Arial" panose="020B0604020202020204" pitchFamily="34" charset="0"/>
              </a:rPr>
              <a:t>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cập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nhật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đến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hết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07/2015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Microsoft, "Description of how Word creates temporary files," 22 06 2014. [Online]. Available: https://support.microsoft.com/en-us/kb/211632.</a:t>
            </a:r>
            <a:endParaRPr lang="en-US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EMC, "RSA DATA LOSS PREVENTION," [Online]. Available: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www.emc.com/security/rsa-data-loss-prevention.htm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I. Ivanov, "API hooking revealed," 2 12 2002. [Online]. Available: http://www.codeproject.com/Articles/2082/API-hooking-revealed.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Xin </a:t>
            </a:r>
            <a:r>
              <a:rPr lang="en-US" sz="3600" dirty="0" err="1" smtClean="0"/>
              <a:t>chân</a:t>
            </a:r>
            <a:r>
              <a:rPr lang="en-US" sz="3600" dirty="0" smtClean="0"/>
              <a:t> </a:t>
            </a:r>
            <a:r>
              <a:rPr lang="en-US" sz="3600" dirty="0" err="1" smtClean="0"/>
              <a:t>thành</a:t>
            </a:r>
            <a:r>
              <a:rPr lang="en-US" sz="3600" dirty="0" smtClean="0"/>
              <a:t> </a:t>
            </a:r>
            <a:r>
              <a:rPr lang="en-US" sz="3600" dirty="0" err="1" smtClean="0"/>
              <a:t>cám</a:t>
            </a:r>
            <a:r>
              <a:rPr lang="en-US" sz="3600" dirty="0" smtClean="0"/>
              <a:t> </a:t>
            </a:r>
            <a:r>
              <a:rPr lang="en-US" sz="3600" dirty="0" err="1" smtClean="0"/>
              <a:t>ơn</a:t>
            </a:r>
            <a:r>
              <a:rPr lang="en-US" sz="3600" dirty="0" smtClean="0"/>
              <a:t> </a:t>
            </a:r>
            <a:r>
              <a:rPr lang="en-US" sz="3600" dirty="0" err="1" smtClean="0"/>
              <a:t>quý</a:t>
            </a:r>
            <a:r>
              <a:rPr lang="en-US" sz="3600" dirty="0" smtClean="0"/>
              <a:t> </a:t>
            </a:r>
            <a:r>
              <a:rPr lang="en-US" sz="3600" dirty="0" err="1" smtClean="0"/>
              <a:t>Thầy</a:t>
            </a:r>
            <a:r>
              <a:rPr lang="en-US" sz="3600" dirty="0" smtClean="0"/>
              <a:t>,               </a:t>
            </a:r>
            <a:r>
              <a:rPr lang="en-US" sz="3600" dirty="0" err="1" smtClean="0"/>
              <a:t>quý</a:t>
            </a:r>
            <a:r>
              <a:rPr lang="en-US" sz="3600" dirty="0" smtClean="0"/>
              <a:t> </a:t>
            </a:r>
            <a:r>
              <a:rPr lang="en-US" sz="3600" dirty="0" err="1" smtClean="0"/>
              <a:t>vị</a:t>
            </a:r>
            <a:r>
              <a:rPr lang="en-US" sz="3600" dirty="0" smtClean="0"/>
              <a:t> </a:t>
            </a:r>
            <a:r>
              <a:rPr lang="en-US" sz="3600" dirty="0" err="1" smtClean="0"/>
              <a:t>đại</a:t>
            </a:r>
            <a:r>
              <a:rPr lang="en-US" sz="3600" dirty="0" smtClean="0"/>
              <a:t> </a:t>
            </a:r>
            <a:r>
              <a:rPr lang="en-US" sz="3600" dirty="0" err="1" smtClean="0"/>
              <a:t>biểu</a:t>
            </a:r>
            <a:r>
              <a:rPr lang="en-US" sz="3600" dirty="0" smtClean="0"/>
              <a:t> </a:t>
            </a:r>
            <a:r>
              <a:rPr lang="en-US" sz="3600" dirty="0" err="1" smtClean="0"/>
              <a:t>và</a:t>
            </a:r>
            <a:r>
              <a:rPr lang="en-US" sz="3600" dirty="0" smtClean="0"/>
              <a:t> </a:t>
            </a:r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bạn</a:t>
            </a:r>
            <a:r>
              <a:rPr lang="en-US" sz="3600" dirty="0" smtClean="0"/>
              <a:t>                                  </a:t>
            </a:r>
            <a:r>
              <a:rPr lang="en-US" sz="3600" dirty="0" err="1" smtClean="0"/>
              <a:t>đã</a:t>
            </a:r>
            <a:r>
              <a:rPr lang="en-US" sz="3600" dirty="0" smtClean="0"/>
              <a:t> </a:t>
            </a:r>
            <a:r>
              <a:rPr lang="en-US" sz="3600" dirty="0" err="1" smtClean="0"/>
              <a:t>chú</a:t>
            </a:r>
            <a:r>
              <a:rPr lang="en-US" sz="3600" dirty="0" smtClean="0"/>
              <a:t> ý </a:t>
            </a:r>
            <a:r>
              <a:rPr lang="en-US" sz="3600" dirty="0" err="1" smtClean="0"/>
              <a:t>lắng</a:t>
            </a:r>
            <a:r>
              <a:rPr lang="en-US" sz="3600" dirty="0" smtClean="0"/>
              <a:t> </a:t>
            </a:r>
            <a:r>
              <a:rPr lang="en-US" sz="3600" dirty="0" err="1" smtClean="0"/>
              <a:t>nghe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8" name="Than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277" cy="6858000"/>
          </a:xfrm>
        </p:spPr>
      </p:pic>
    </p:spTree>
    <p:extLst>
      <p:ext uri="{BB962C8B-B14F-4D97-AF65-F5344CB8AC3E}">
        <p14:creationId xmlns:p14="http://schemas.microsoft.com/office/powerpoint/2010/main" val="58720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PHỤ LỤC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9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ghi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640080" y="1554163"/>
            <a:ext cx="786384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Char char="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 2" pitchFamily="18" charset="2"/>
              <a:buChar char="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b="1" i="1" kern="0" dirty="0" smtClean="0"/>
              <a:t>HKEY_LOCAL_MACHINE\Software\Microsoft\</a:t>
            </a:r>
            <a:r>
              <a:rPr lang="en-US" b="1" i="1" kern="0" dirty="0" err="1" smtClean="0"/>
              <a:t>WindowsNT</a:t>
            </a:r>
            <a:r>
              <a:rPr lang="en-US" b="1" i="1" kern="0" dirty="0" smtClean="0"/>
              <a:t>\</a:t>
            </a:r>
            <a:r>
              <a:rPr lang="en-US" b="1" i="1" kern="0" dirty="0" err="1" smtClean="0"/>
              <a:t>CurrentVersion</a:t>
            </a:r>
            <a:r>
              <a:rPr lang="en-US" b="1" i="1" kern="0" dirty="0" smtClean="0"/>
              <a:t>\Windows\</a:t>
            </a:r>
            <a:r>
              <a:rPr lang="en-US" b="1" i="1" kern="0" dirty="0" err="1" smtClean="0"/>
              <a:t>AppInit_DLLs</a:t>
            </a:r>
            <a:endParaRPr lang="en-US" b="1" i="1" kern="0" dirty="0" smtClean="0"/>
          </a:p>
          <a:p>
            <a:endParaRPr lang="en-US" b="1" i="1" kern="0" dirty="0" smtClean="0"/>
          </a:p>
          <a:p>
            <a:r>
              <a:rPr lang="en-US" kern="0" dirty="0" err="1" smtClean="0"/>
              <a:t>Hàm</a:t>
            </a:r>
            <a:r>
              <a:rPr lang="en-US" kern="0" dirty="0" smtClean="0"/>
              <a:t> </a:t>
            </a:r>
            <a:r>
              <a:rPr lang="en-US" b="1" kern="0" dirty="0" err="1" smtClean="0"/>
              <a:t>DllMain</a:t>
            </a:r>
            <a:r>
              <a:rPr lang="en-US" kern="0" dirty="0" smtClean="0"/>
              <a:t> </a:t>
            </a:r>
            <a:r>
              <a:rPr lang="en-US" kern="0" dirty="0" err="1" smtClean="0"/>
              <a:t>của</a:t>
            </a:r>
            <a:r>
              <a:rPr lang="en-US" kern="0" dirty="0" smtClean="0"/>
              <a:t> </a:t>
            </a:r>
            <a:r>
              <a:rPr lang="en-US" b="1" kern="0" dirty="0" smtClean="0"/>
              <a:t>USER32.DLL</a:t>
            </a:r>
            <a:r>
              <a:rPr lang="en-US" kern="0" dirty="0" smtClean="0"/>
              <a:t> </a:t>
            </a:r>
            <a:r>
              <a:rPr lang="en-US" kern="0" dirty="0" err="1" smtClean="0"/>
              <a:t>thực</a:t>
            </a:r>
            <a:r>
              <a:rPr lang="en-US" kern="0" dirty="0" smtClean="0"/>
              <a:t> </a:t>
            </a:r>
            <a:r>
              <a:rPr lang="en-US" kern="0" dirty="0" err="1" smtClean="0"/>
              <a:t>hiện</a:t>
            </a:r>
            <a:r>
              <a:rPr lang="en-US" kern="0" dirty="0" smtClean="0"/>
              <a:t> </a:t>
            </a:r>
            <a:r>
              <a:rPr lang="en-US" kern="0" dirty="0" err="1" smtClean="0"/>
              <a:t>lệnh</a:t>
            </a:r>
            <a:r>
              <a:rPr lang="en-US" kern="0" dirty="0" smtClean="0"/>
              <a:t> </a:t>
            </a:r>
            <a:r>
              <a:rPr lang="en-US" kern="0" dirty="0" err="1" smtClean="0"/>
              <a:t>gọi</a:t>
            </a:r>
            <a:r>
              <a:rPr lang="en-US" kern="0" dirty="0" smtClean="0"/>
              <a:t> </a:t>
            </a:r>
            <a:r>
              <a:rPr lang="en-US" kern="0" dirty="0" err="1" smtClean="0"/>
              <a:t>hàm</a:t>
            </a:r>
            <a:r>
              <a:rPr lang="en-US" kern="0" dirty="0" smtClean="0"/>
              <a:t> </a:t>
            </a:r>
            <a:r>
              <a:rPr lang="en-US" kern="0" dirty="0" err="1" smtClean="0"/>
              <a:t>LoadLibrary</a:t>
            </a:r>
            <a:r>
              <a:rPr lang="en-US" kern="0" dirty="0" smtClean="0"/>
              <a:t>() </a:t>
            </a:r>
            <a:r>
              <a:rPr lang="en-US" kern="0" dirty="0" err="1" smtClean="0"/>
              <a:t>và</a:t>
            </a:r>
            <a:r>
              <a:rPr lang="en-US" kern="0" dirty="0" smtClean="0"/>
              <a:t> </a:t>
            </a:r>
            <a:r>
              <a:rPr lang="en-US" kern="0" dirty="0" err="1" smtClean="0"/>
              <a:t>tải</a:t>
            </a:r>
            <a:r>
              <a:rPr lang="en-US" kern="0" dirty="0" smtClean="0"/>
              <a:t> </a:t>
            </a:r>
            <a:r>
              <a:rPr lang="en-US" kern="0" dirty="0" err="1" smtClean="0"/>
              <a:t>những</a:t>
            </a:r>
            <a:r>
              <a:rPr lang="en-US" kern="0" dirty="0" smtClean="0"/>
              <a:t> DLL </a:t>
            </a:r>
            <a:r>
              <a:rPr lang="en-US" kern="0" dirty="0" err="1" smtClean="0"/>
              <a:t>có</a:t>
            </a:r>
            <a:r>
              <a:rPr lang="en-US" kern="0" dirty="0" smtClean="0"/>
              <a:t> </a:t>
            </a:r>
            <a:r>
              <a:rPr lang="en-US" kern="0" dirty="0" err="1" smtClean="0"/>
              <a:t>tên</a:t>
            </a:r>
            <a:r>
              <a:rPr lang="en-US" kern="0" dirty="0" smtClean="0"/>
              <a:t> </a:t>
            </a:r>
            <a:r>
              <a:rPr lang="en-US" kern="0" dirty="0" err="1" smtClean="0"/>
              <a:t>trong</a:t>
            </a:r>
            <a:r>
              <a:rPr lang="en-US" kern="0" dirty="0" smtClean="0"/>
              <a:t> </a:t>
            </a:r>
            <a:r>
              <a:rPr lang="en-US" kern="0" dirty="0" err="1" smtClean="0"/>
              <a:t>AppInit_DLLs</a:t>
            </a:r>
            <a:endParaRPr lang="en-US" kern="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6202199" cy="365125"/>
          </a:xfrm>
        </p:spPr>
        <p:txBody>
          <a:bodyPr/>
          <a:lstStyle/>
          <a:p>
            <a:r>
              <a:rPr lang="en-US" smtClean="0"/>
              <a:t>Giải pháp phần mềm bảo vệ chống thất thoát dữ liệu trên máy tính các nhân</a:t>
            </a:r>
            <a:endParaRPr lang="en-US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gray">
          <a:xfrm>
            <a:off x="7425344" y="6459786"/>
            <a:ext cx="16872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fld id="{2649AAD8-60F9-4FA1-8F0E-FBCC3777C96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8" y="3446984"/>
            <a:ext cx="9084404" cy="14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4"/>
            <a:ext cx="7696200" cy="555625"/>
          </a:xfrm>
        </p:spPr>
        <p:txBody>
          <a:bodyPr/>
          <a:lstStyle/>
          <a:p>
            <a:r>
              <a:rPr lang="en-US"/>
              <a:t>Tình hình thất thoát dữ liệu trên thế giới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94982"/>
            <a:ext cx="7962900" cy="39528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247857"/>
            <a:ext cx="796290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21450"/>
            <a:ext cx="8770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err="1">
                <a:solidFill>
                  <a:srgbClr val="0070C0"/>
                </a:solidFill>
              </a:rPr>
              <a:t>Nguồn</a:t>
            </a:r>
            <a:r>
              <a:rPr lang="en-US" sz="1600" i="1" dirty="0">
                <a:solidFill>
                  <a:srgbClr val="0070C0"/>
                </a:solidFill>
              </a:rPr>
              <a:t>: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 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2014”,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</a:rPr>
              <a:t>03/2015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System-wide Windows 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Sử</a:t>
            </a:r>
            <a:r>
              <a:rPr lang="fr-FR" dirty="0"/>
              <a:t> </a:t>
            </a:r>
            <a:r>
              <a:rPr lang="fr-FR" dirty="0" err="1"/>
              <a:t>dụng</a:t>
            </a:r>
            <a:r>
              <a:rPr lang="fr-FR" dirty="0"/>
              <a:t> </a:t>
            </a:r>
            <a:r>
              <a:rPr lang="fr-FR" dirty="0" err="1"/>
              <a:t>hàm</a:t>
            </a:r>
            <a:r>
              <a:rPr lang="fr-FR" dirty="0"/>
              <a:t> </a:t>
            </a:r>
            <a:r>
              <a:rPr lang="fr-FR" b="1" dirty="0" err="1"/>
              <a:t>SetWindowsHookEx</a:t>
            </a:r>
            <a:r>
              <a:rPr lang="fr-FR" dirty="0"/>
              <a:t>() </a:t>
            </a:r>
            <a:r>
              <a:rPr lang="fr-FR" dirty="0" err="1"/>
              <a:t>để</a:t>
            </a:r>
            <a:r>
              <a:rPr lang="fr-FR" dirty="0"/>
              <a:t> </a:t>
            </a:r>
            <a:r>
              <a:rPr lang="fr-FR" dirty="0" err="1"/>
              <a:t>cài</a:t>
            </a:r>
            <a:r>
              <a:rPr lang="fr-FR" dirty="0"/>
              <a:t> </a:t>
            </a:r>
            <a:r>
              <a:rPr lang="fr-FR" dirty="0" err="1"/>
              <a:t>đặt</a:t>
            </a:r>
            <a:r>
              <a:rPr lang="fr-FR" dirty="0"/>
              <a:t> </a:t>
            </a:r>
            <a:r>
              <a:rPr lang="fr-FR" dirty="0" err="1"/>
              <a:t>hook</a:t>
            </a:r>
            <a:r>
              <a:rPr lang="fr-FR" dirty="0"/>
              <a:t> 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b="1" dirty="0" err="1"/>
              <a:t>UnhookWindowsHookEx</a:t>
            </a:r>
            <a:r>
              <a:rPr lang="en-US" b="1" dirty="0"/>
              <a:t>()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tháo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49840"/>
            <a:ext cx="5623333" cy="4029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855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54032" y="2054397"/>
            <a:ext cx="1838954" cy="2080343"/>
          </a:xfrm>
          <a:prstGeom prst="round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45778" y="2054397"/>
            <a:ext cx="1761422" cy="208034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28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1">
                <a:shade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5000" y="2174899"/>
            <a:ext cx="1363889" cy="1081826"/>
          </a:xfrm>
          <a:prstGeom prst="ellipse">
            <a:avLst/>
          </a:prstGeom>
          <a:gradFill>
            <a:gsLst>
              <a:gs pos="7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>
              <a:rot lat="0" lon="0" rev="3000000"/>
            </a:lightRig>
          </a:scene3d>
          <a:sp3d prstMaterial="metal"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Thread</a:t>
            </a:r>
          </a:p>
        </p:txBody>
      </p:sp>
      <p:cxnSp>
        <p:nvCxnSpPr>
          <p:cNvPr id="9" name="Straight Arrow Connector 8"/>
          <p:cNvCxnSpPr>
            <a:endCxn id="7" idx="6"/>
          </p:cNvCxnSpPr>
          <p:nvPr/>
        </p:nvCxnSpPr>
        <p:spPr>
          <a:xfrm flipH="1">
            <a:off x="3268889" y="2715812"/>
            <a:ext cx="2976890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6352" y="2236405"/>
            <a:ext cx="2976891" cy="36933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CreateRemoteThread</a:t>
            </a:r>
            <a:r>
              <a:rPr lang="en-US" b="1" dirty="0"/>
              <a:t>()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0116" y="422609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LoadLibrary</a:t>
            </a:r>
            <a:r>
              <a:rPr lang="en-US" b="1" dirty="0"/>
              <a:t>()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54031" y="4754041"/>
            <a:ext cx="1822321" cy="427559"/>
          </a:xfrm>
          <a:prstGeom prst="rect">
            <a:avLst/>
          </a:prstGeom>
          <a:gradFill flip="none" rotWithShape="1">
            <a:gsLst>
              <a:gs pos="38000">
                <a:schemeClr val="accent1">
                  <a:lumMod val="40000"/>
                  <a:lumOff val="60000"/>
                </a:schemeClr>
              </a:gs>
              <a:gs pos="47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Intercept.DLL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84971" y="1617104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Ứng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dụng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mục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tiêu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83387" y="158336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Ứng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dụng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giám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sát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784" y="7204414"/>
            <a:ext cx="2783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CreateRemoteThread</a:t>
            </a:r>
            <a:endParaRPr lang="en-US" sz="2100" dirty="0"/>
          </a:p>
        </p:txBody>
      </p:sp>
      <p:sp>
        <p:nvSpPr>
          <p:cNvPr id="24" name="TextBox 23"/>
          <p:cNvSpPr txBox="1"/>
          <p:nvPr/>
        </p:nvSpPr>
        <p:spPr>
          <a:xfrm>
            <a:off x="4590281" y="2844267"/>
            <a:ext cx="309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76977" y="3679818"/>
            <a:ext cx="231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74685" y="3679818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550587" y="3236683"/>
            <a:ext cx="1" cy="1501781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2834484" y="3221106"/>
            <a:ext cx="0" cy="1517358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25" grpId="0"/>
      <p:bldP spid="25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03447" y="1873728"/>
            <a:ext cx="3156182" cy="3316001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31606" y="1888878"/>
            <a:ext cx="2578994" cy="33160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14400" y="2052321"/>
            <a:ext cx="1288692" cy="108182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198869" y="2502932"/>
            <a:ext cx="37445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7500" y="2133600"/>
            <a:ext cx="2807420" cy="36933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CreateRemoteThread</a:t>
            </a:r>
            <a:r>
              <a:rPr lang="en-US" b="1" dirty="0" smtClean="0"/>
              <a:t>()</a:t>
            </a:r>
            <a:endParaRPr lang="en-US" b="1" dirty="0"/>
          </a:p>
        </p:txBody>
      </p:sp>
      <p:cxnSp>
        <p:nvCxnSpPr>
          <p:cNvPr id="17" name="Elbow Connector 16"/>
          <p:cNvCxnSpPr/>
          <p:nvPr/>
        </p:nvCxnSpPr>
        <p:spPr>
          <a:xfrm rot="5400000">
            <a:off x="361186" y="4375466"/>
            <a:ext cx="2701202" cy="26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77479" y="519029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LoadLibrary</a:t>
            </a:r>
            <a:r>
              <a:rPr lang="en-US" b="1" dirty="0" smtClean="0"/>
              <a:t>()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0473" y="5668441"/>
            <a:ext cx="1822321" cy="4275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Intercept.DLL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13027" y="1451226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Ứng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dụng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mục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tiêu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1997" y="1451226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Ứng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dụng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giám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sát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1828800" y="3618789"/>
            <a:ext cx="2017202" cy="117113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CreateHook</a:t>
            </a:r>
            <a:r>
              <a:rPr lang="en-US" dirty="0">
                <a:solidFill>
                  <a:schemeClr val="tx1"/>
                </a:solidFill>
              </a:rPr>
              <a:t>, Notify</a:t>
            </a:r>
          </a:p>
        </p:txBody>
      </p:sp>
      <p:sp>
        <p:nvSpPr>
          <p:cNvPr id="32" name="Oval 31"/>
          <p:cNvSpPr/>
          <p:nvPr/>
        </p:nvSpPr>
        <p:spPr>
          <a:xfrm>
            <a:off x="6314920" y="3602442"/>
            <a:ext cx="1609880" cy="118675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Manager  Hook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301076" y="3122532"/>
            <a:ext cx="547108" cy="4799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2784" y="7204414"/>
            <a:ext cx="2783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CreateRemoteThread</a:t>
            </a:r>
            <a:endParaRPr lang="en-US" sz="2100" dirty="0"/>
          </a:p>
        </p:txBody>
      </p:sp>
      <p:sp>
        <p:nvSpPr>
          <p:cNvPr id="24" name="TextBox 23"/>
          <p:cNvSpPr txBox="1"/>
          <p:nvPr/>
        </p:nvSpPr>
        <p:spPr>
          <a:xfrm>
            <a:off x="4621555" y="2587202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1328" y="4375599"/>
            <a:ext cx="231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7835" y="4312278"/>
            <a:ext cx="2384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V="1">
            <a:off x="216314" y="4374122"/>
            <a:ext cx="2592053" cy="2952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98869" y="5211313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35189" y="3013820"/>
            <a:ext cx="2546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8" name="Straight Arrow Connector 7"/>
          <p:cNvCxnSpPr>
            <a:endCxn id="29" idx="6"/>
          </p:cNvCxnSpPr>
          <p:nvPr/>
        </p:nvCxnSpPr>
        <p:spPr>
          <a:xfrm flipH="1">
            <a:off x="3846002" y="4204357"/>
            <a:ext cx="246891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DLL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25" grpId="0"/>
      <p:bldP spid="25" grpId="1"/>
      <p:bldP spid="29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86791" y="2448655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Ứng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dụng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mục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tiêu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77015" y="2448655"/>
            <a:ext cx="1321739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Proxy DLL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(A.DLL)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817327" y="2448655"/>
            <a:ext cx="1432176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DLL ban </a:t>
            </a:r>
            <a:r>
              <a:rPr lang="en-US" sz="1500" dirty="0" err="1">
                <a:solidFill>
                  <a:schemeClr val="tx1"/>
                </a:solidFill>
              </a:rPr>
              <a:t>đầu</a:t>
            </a:r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(A.DLL)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25268" y="2448655"/>
            <a:ext cx="1187924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Hệ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thống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258442" y="2639848"/>
            <a:ext cx="618574" cy="2462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198754" y="2644763"/>
            <a:ext cx="618574" cy="2462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249504" y="2644763"/>
            <a:ext cx="775765" cy="2462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>
            <a:stCxn id="7" idx="2"/>
            <a:endCxn id="4" idx="2"/>
          </p:cNvCxnSpPr>
          <p:nvPr/>
        </p:nvCxnSpPr>
        <p:spPr>
          <a:xfrm rot="5400000">
            <a:off x="4495923" y="-46002"/>
            <a:ext cx="9525" cy="6246614"/>
          </a:xfrm>
          <a:prstGeom prst="curvedConnector3">
            <a:avLst>
              <a:gd name="adj1" fmla="val 8489142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Proxy 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48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8559" y="3518519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Call </a:t>
            </a:r>
            <a:r>
              <a:rPr lang="en-US" sz="1500" dirty="0" err="1">
                <a:solidFill>
                  <a:schemeClr val="tx1"/>
                </a:solidFill>
              </a:rPr>
              <a:t>ReadFile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27564" y="2069514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JMP </a:t>
            </a:r>
            <a:r>
              <a:rPr lang="en-US" sz="1500" dirty="0" err="1">
                <a:solidFill>
                  <a:schemeClr val="tx1"/>
                </a:solidFill>
              </a:rPr>
              <a:t>CreateProcess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27564" y="2788767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JMP </a:t>
            </a:r>
            <a:r>
              <a:rPr lang="en-US" sz="1500" dirty="0" err="1">
                <a:solidFill>
                  <a:schemeClr val="tx1"/>
                </a:solidFill>
              </a:rPr>
              <a:t>WrteFile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27564" y="3518519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JMP </a:t>
            </a:r>
            <a:r>
              <a:rPr lang="en-US" sz="1500" dirty="0" err="1">
                <a:solidFill>
                  <a:schemeClr val="tx1"/>
                </a:solidFill>
              </a:rPr>
              <a:t>ReadFile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05661" y="2737025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Original </a:t>
            </a:r>
            <a:r>
              <a:rPr lang="en-US" sz="1500" dirty="0" err="1">
                <a:solidFill>
                  <a:schemeClr val="tx1"/>
                </a:solidFill>
              </a:rPr>
              <a:t>ReadFile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05661" y="4251402"/>
            <a:ext cx="1771650" cy="6286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Modify </a:t>
            </a:r>
            <a:r>
              <a:rPr lang="en-US" sz="1500" dirty="0" err="1">
                <a:solidFill>
                  <a:schemeClr val="tx1"/>
                </a:solidFill>
              </a:rPr>
              <a:t>ReadFile</a:t>
            </a:r>
            <a:r>
              <a:rPr lang="en-US" sz="15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84434" y="1851299"/>
            <a:ext cx="2057911" cy="3294458"/>
          </a:xfrm>
          <a:prstGeom prst="roundRect">
            <a:avLst>
              <a:gd name="adj" fmla="val 7179"/>
            </a:avLst>
          </a:prstGeom>
          <a:noFill/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 flipV="1">
            <a:off x="5099215" y="3051350"/>
            <a:ext cx="1406447" cy="781494"/>
          </a:xfrm>
          <a:prstGeom prst="straightConnector1">
            <a:avLst/>
          </a:prstGeom>
          <a:ln w="1270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9" idx="1"/>
          </p:cNvCxnSpPr>
          <p:nvPr/>
        </p:nvCxnSpPr>
        <p:spPr>
          <a:xfrm>
            <a:off x="5099215" y="3832845"/>
            <a:ext cx="1406447" cy="73288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  <a:endCxn id="8" idx="2"/>
          </p:cNvCxnSpPr>
          <p:nvPr/>
        </p:nvCxnSpPr>
        <p:spPr>
          <a:xfrm flipV="1">
            <a:off x="7391486" y="3365676"/>
            <a:ext cx="0" cy="88572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7" idx="1"/>
          </p:cNvCxnSpPr>
          <p:nvPr/>
        </p:nvCxnSpPr>
        <p:spPr>
          <a:xfrm>
            <a:off x="2190208" y="3832844"/>
            <a:ext cx="1137356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200525" y="4339828"/>
            <a:ext cx="1" cy="540224"/>
          </a:xfrm>
          <a:prstGeom prst="line">
            <a:avLst/>
          </a:prstGeom>
          <a:ln w="1270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27565" y="4679710"/>
            <a:ext cx="52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IAT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16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Overwriting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95742014"/>
              </p:ext>
            </p:extLst>
          </p:nvPr>
        </p:nvGraphicFramePr>
        <p:xfrm>
          <a:off x="628650" y="2571352"/>
          <a:ext cx="7986713" cy="3950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3521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Chặn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04066"/>
              </p:ext>
            </p:extLst>
          </p:nvPr>
        </p:nvGraphicFramePr>
        <p:xfrm>
          <a:off x="457200" y="3352800"/>
          <a:ext cx="8534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7200" y="1374775"/>
            <a:ext cx="8229600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Char char="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 2" pitchFamily="18" charset="2"/>
              <a:buChar char="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kern="0" smtClean="0"/>
              <a:t>Code Overwriting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7890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84524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378939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73355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23" name="Rectangle 22"/>
          <p:cNvSpPr/>
          <p:nvPr/>
        </p:nvSpPr>
        <p:spPr>
          <a:xfrm>
            <a:off x="4167770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24" name="Rectangle 23"/>
          <p:cNvSpPr/>
          <p:nvPr/>
        </p:nvSpPr>
        <p:spPr>
          <a:xfrm>
            <a:off x="4562185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32" name="Rectangle 31"/>
          <p:cNvSpPr/>
          <p:nvPr/>
        </p:nvSpPr>
        <p:spPr>
          <a:xfrm>
            <a:off x="4956600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33" name="Rectangle 32"/>
          <p:cNvSpPr/>
          <p:nvPr/>
        </p:nvSpPr>
        <p:spPr>
          <a:xfrm>
            <a:off x="5351016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34" name="Rectangle 33"/>
          <p:cNvSpPr/>
          <p:nvPr/>
        </p:nvSpPr>
        <p:spPr>
          <a:xfrm>
            <a:off x="5745431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/>
          </a:p>
        </p:txBody>
      </p:sp>
      <p:sp>
        <p:nvSpPr>
          <p:cNvPr id="35" name="Rectangle 34"/>
          <p:cNvSpPr/>
          <p:nvPr/>
        </p:nvSpPr>
        <p:spPr>
          <a:xfrm>
            <a:off x="6139846" y="1676400"/>
            <a:ext cx="413353" cy="264363"/>
          </a:xfrm>
          <a:prstGeom prst="rect">
            <a:avLst/>
          </a:prstGeom>
          <a:gradFill>
            <a:gsLst>
              <a:gs pos="20336">
                <a:srgbClr val="4777A5"/>
              </a:gs>
              <a:gs pos="14000">
                <a:schemeClr val="accent1">
                  <a:lumMod val="75000"/>
                </a:schemeClr>
              </a:gs>
              <a:gs pos="62000">
                <a:schemeClr val="accent1">
                  <a:lumMod val="60000"/>
                  <a:lumOff val="40000"/>
                </a:schemeClr>
              </a:gs>
              <a:gs pos="85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n-1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84524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/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78939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73355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39" name="Rectangle 38"/>
          <p:cNvSpPr/>
          <p:nvPr/>
        </p:nvSpPr>
        <p:spPr>
          <a:xfrm>
            <a:off x="4167770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40" name="Rectangle 39"/>
          <p:cNvSpPr/>
          <p:nvPr/>
        </p:nvSpPr>
        <p:spPr>
          <a:xfrm>
            <a:off x="4562185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48" name="Rectangle 47"/>
          <p:cNvSpPr/>
          <p:nvPr/>
        </p:nvSpPr>
        <p:spPr>
          <a:xfrm>
            <a:off x="4956600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49" name="Rectangle 48"/>
          <p:cNvSpPr/>
          <p:nvPr/>
        </p:nvSpPr>
        <p:spPr>
          <a:xfrm>
            <a:off x="5351016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50" name="Rectangle 49"/>
          <p:cNvSpPr/>
          <p:nvPr/>
        </p:nvSpPr>
        <p:spPr>
          <a:xfrm>
            <a:off x="5745431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51" name="Rectangle 50"/>
          <p:cNvSpPr/>
          <p:nvPr/>
        </p:nvSpPr>
        <p:spPr>
          <a:xfrm>
            <a:off x="6139846" y="2910935"/>
            <a:ext cx="413353" cy="264363"/>
          </a:xfrm>
          <a:prstGeom prst="rect">
            <a:avLst/>
          </a:prstGeom>
          <a:gradFill flip="none" rotWithShape="1">
            <a:gsLst>
              <a:gs pos="52000">
                <a:srgbClr val="00B050"/>
              </a:gs>
              <a:gs pos="1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26000">
                <a:schemeClr val="accent6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n-1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93121" y="1670175"/>
            <a:ext cx="122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Khóa</a:t>
            </a:r>
            <a:r>
              <a:rPr lang="en-US" dirty="0" smtClean="0"/>
              <a:t> K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893120" y="2890124"/>
            <a:ext cx="166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  <a:p>
            <a:r>
              <a:rPr lang="en-US" dirty="0" smtClean="0"/>
              <a:t>(Plain text)</a:t>
            </a:r>
            <a:endParaRPr lang="en-US" dirty="0"/>
          </a:p>
        </p:txBody>
      </p:sp>
      <p:cxnSp>
        <p:nvCxnSpPr>
          <p:cNvPr id="55" name="Straight Connector 54"/>
          <p:cNvCxnSpPr>
            <a:stCxn id="6" idx="2"/>
            <a:endCxn id="36" idx="0"/>
          </p:cNvCxnSpPr>
          <p:nvPr/>
        </p:nvCxnSpPr>
        <p:spPr>
          <a:xfrm>
            <a:off x="3191201" y="1940763"/>
            <a:ext cx="0" cy="9701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541536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32732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327147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97613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00634" y="1914837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5977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510393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904808" y="1888976"/>
            <a:ext cx="0" cy="10351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56086" y="2274512"/>
            <a:ext cx="88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988663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/>
              <a:t>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383078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777493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68" name="Rectangle 67"/>
          <p:cNvSpPr/>
          <p:nvPr/>
        </p:nvSpPr>
        <p:spPr>
          <a:xfrm>
            <a:off x="4171908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69" name="Rectangle 68"/>
          <p:cNvSpPr/>
          <p:nvPr/>
        </p:nvSpPr>
        <p:spPr>
          <a:xfrm>
            <a:off x="4566324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70" name="Rectangle 69"/>
          <p:cNvSpPr/>
          <p:nvPr/>
        </p:nvSpPr>
        <p:spPr>
          <a:xfrm>
            <a:off x="4960739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71" name="Rectangle 70"/>
          <p:cNvSpPr/>
          <p:nvPr/>
        </p:nvSpPr>
        <p:spPr>
          <a:xfrm>
            <a:off x="5355154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72" name="Rectangle 71"/>
          <p:cNvSpPr/>
          <p:nvPr/>
        </p:nvSpPr>
        <p:spPr>
          <a:xfrm>
            <a:off x="5749569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1"/>
          </a:p>
        </p:txBody>
      </p:sp>
      <p:sp>
        <p:nvSpPr>
          <p:cNvPr id="73" name="Rectangle 72"/>
          <p:cNvSpPr/>
          <p:nvPr/>
        </p:nvSpPr>
        <p:spPr>
          <a:xfrm>
            <a:off x="6143985" y="4097229"/>
            <a:ext cx="413353" cy="264363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40000"/>
                  <a:lumOff val="60000"/>
                </a:schemeClr>
              </a:gs>
              <a:gs pos="55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/>
              <a:t>n-1</a:t>
            </a:r>
          </a:p>
        </p:txBody>
      </p:sp>
      <p:cxnSp>
        <p:nvCxnSpPr>
          <p:cNvPr id="75" name="Straight Arrow Connector 74"/>
          <p:cNvCxnSpPr>
            <a:stCxn id="36" idx="2"/>
            <a:endCxn id="65" idx="0"/>
          </p:cNvCxnSpPr>
          <p:nvPr/>
        </p:nvCxnSpPr>
        <p:spPr>
          <a:xfrm>
            <a:off x="3191201" y="3175298"/>
            <a:ext cx="4139" cy="9219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542455" y="3117287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6297613" y="3126051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903198" y="3126051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510393" y="3126051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117588" y="3117287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704773" y="3135150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334965" y="3135150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932273" y="3117287"/>
            <a:ext cx="1228" cy="9844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03297" y="4067653"/>
            <a:ext cx="188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endParaRPr lang="en-US" dirty="0" smtClean="0"/>
          </a:p>
          <a:p>
            <a:r>
              <a:rPr lang="en-US" dirty="0" smtClean="0"/>
              <a:t>(Cipher text)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6698" y="5943600"/>
            <a:ext cx="294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cipher</a:t>
            </a:r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0200" y="2124075"/>
            <a:ext cx="2838450" cy="400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8650" y="2124075"/>
            <a:ext cx="2838450" cy="400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0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3467100"/>
            <a:ext cx="1057275" cy="3619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3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</a:t>
            </a:r>
            <a:r>
              <a:rPr lang="en-US" sz="2100" b="1" baseline="-25000" dirty="0"/>
              <a:t>0</a:t>
            </a:r>
            <a:endParaRPr lang="en-US" sz="2100" b="1" dirty="0"/>
          </a:p>
        </p:txBody>
      </p:sp>
      <p:sp>
        <p:nvSpPr>
          <p:cNvPr id="7" name="Rectangle 6"/>
          <p:cNvSpPr/>
          <p:nvPr/>
        </p:nvSpPr>
        <p:spPr>
          <a:xfrm>
            <a:off x="2657475" y="3467100"/>
            <a:ext cx="1057275" cy="3619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3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</a:t>
            </a:r>
            <a:r>
              <a:rPr lang="en-US" sz="2100" b="1" baseline="-25000" dirty="0"/>
              <a:t>1</a:t>
            </a:r>
            <a:endParaRPr lang="en-US" sz="2100" b="1" dirty="0"/>
          </a:p>
        </p:txBody>
      </p:sp>
      <p:sp>
        <p:nvSpPr>
          <p:cNvPr id="8" name="Rectangle 7"/>
          <p:cNvSpPr/>
          <p:nvPr/>
        </p:nvSpPr>
        <p:spPr>
          <a:xfrm>
            <a:off x="3714750" y="3467100"/>
            <a:ext cx="1057275" cy="3619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3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D</a:t>
            </a:r>
            <a:r>
              <a:rPr lang="en-US" sz="2100" b="1" baseline="-25000" dirty="0"/>
              <a:t>2</a:t>
            </a:r>
            <a:endParaRPr lang="en-US" sz="2100" b="1" dirty="0"/>
          </a:p>
        </p:txBody>
      </p:sp>
      <p:sp>
        <p:nvSpPr>
          <p:cNvPr id="9" name="Rectangle 8"/>
          <p:cNvSpPr/>
          <p:nvPr/>
        </p:nvSpPr>
        <p:spPr>
          <a:xfrm>
            <a:off x="4772025" y="3467100"/>
            <a:ext cx="1057275" cy="3619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3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9300" y="3467100"/>
            <a:ext cx="1057275" cy="3619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30000">
                <a:schemeClr val="accent2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err="1"/>
              <a:t>D</a:t>
            </a:r>
            <a:r>
              <a:rPr lang="en-US" sz="2100" b="1" baseline="-25000" dirty="0" err="1"/>
              <a:t>n</a:t>
            </a:r>
            <a:endParaRPr lang="en-US" sz="2100" b="1" baseline="-25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600200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57475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14750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62500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9300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77050" y="2524125"/>
            <a:ext cx="0" cy="94297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1992" y="2995612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XOR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90843" y="4940398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khóa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hóa-giải</a:t>
            </a:r>
            <a:r>
              <a:rPr lang="en-US" sz="2400" dirty="0"/>
              <a:t> </a:t>
            </a:r>
            <a:r>
              <a:rPr lang="en-US" sz="2400" dirty="0" err="1"/>
              <a:t>mã</a:t>
            </a:r>
            <a:endParaRPr lang="en-US" sz="2400" dirty="0"/>
          </a:p>
        </p:txBody>
      </p:sp>
      <p:sp>
        <p:nvSpPr>
          <p:cNvPr id="3" name="Flowchart: Alternate Process 2"/>
          <p:cNvSpPr/>
          <p:nvPr/>
        </p:nvSpPr>
        <p:spPr>
          <a:xfrm>
            <a:off x="232109" y="1815723"/>
            <a:ext cx="1398171" cy="637673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Password</a:t>
            </a:r>
          </a:p>
        </p:txBody>
      </p:sp>
      <p:sp>
        <p:nvSpPr>
          <p:cNvPr id="18" name="Flowchart: Alternate Process 17"/>
          <p:cNvSpPr/>
          <p:nvPr/>
        </p:nvSpPr>
        <p:spPr>
          <a:xfrm>
            <a:off x="5466068" y="1815723"/>
            <a:ext cx="1615340" cy="637673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DataIgnition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2110528" y="1815723"/>
            <a:ext cx="1376921" cy="637673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Salt</a:t>
            </a:r>
          </a:p>
        </p:txBody>
      </p:sp>
      <p:sp>
        <p:nvSpPr>
          <p:cNvPr id="20" name="Flowchart: Alternate Process 19"/>
          <p:cNvSpPr/>
          <p:nvPr/>
        </p:nvSpPr>
        <p:spPr>
          <a:xfrm>
            <a:off x="711159" y="3097838"/>
            <a:ext cx="2176420" cy="864562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Rfc2898DeriveBytes </a:t>
            </a:r>
          </a:p>
        </p:txBody>
      </p:sp>
      <p:sp>
        <p:nvSpPr>
          <p:cNvPr id="22" name="Flowchart: Alternate Process 21"/>
          <p:cNvSpPr/>
          <p:nvPr/>
        </p:nvSpPr>
        <p:spPr>
          <a:xfrm>
            <a:off x="4995044" y="3091311"/>
            <a:ext cx="2583940" cy="864562"/>
          </a:xfrm>
          <a:prstGeom prst="flowChartAlternateProcess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AesCrytoServiceProvider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3459426" y="3097837"/>
            <a:ext cx="950495" cy="864562"/>
          </a:xfrm>
          <a:prstGeom prst="ellipse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K</a:t>
            </a:r>
            <a:r>
              <a:rPr lang="en-US" sz="2700" b="1" baseline="-25000" dirty="0">
                <a:solidFill>
                  <a:schemeClr val="tx1"/>
                </a:solidFill>
              </a:rPr>
              <a:t>0</a:t>
            </a:r>
            <a:endParaRPr lang="en-US" sz="27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8111006" y="3097836"/>
            <a:ext cx="950495" cy="864562"/>
          </a:xfrm>
          <a:prstGeom prst="ellipse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>
          <a:xfrm>
            <a:off x="931195" y="2453396"/>
            <a:ext cx="699086" cy="64444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</p:cNvCxnSpPr>
          <p:nvPr/>
        </p:nvCxnSpPr>
        <p:spPr>
          <a:xfrm flipH="1">
            <a:off x="1959365" y="2453396"/>
            <a:ext cx="839624" cy="64444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0"/>
          </p:cNvCxnSpPr>
          <p:nvPr/>
        </p:nvCxnSpPr>
        <p:spPr>
          <a:xfrm>
            <a:off x="6273739" y="2462631"/>
            <a:ext cx="13275" cy="62868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2"/>
          </p:cNvCxnSpPr>
          <p:nvPr/>
        </p:nvCxnSpPr>
        <p:spPr>
          <a:xfrm>
            <a:off x="2887579" y="3523592"/>
            <a:ext cx="571847" cy="652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23197" y="3530117"/>
            <a:ext cx="571847" cy="652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65709" y="3536642"/>
            <a:ext cx="571847" cy="652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4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thất thoát dữ liệu </a:t>
            </a:r>
            <a:br>
              <a:rPr lang="en-US" smtClean="0"/>
            </a:br>
            <a:r>
              <a:rPr lang="en-US" sz="2000"/>
              <a:t>(</a:t>
            </a:r>
            <a:r>
              <a:rPr lang="en-US" sz="2000" smtClean="0"/>
              <a:t>có chủ ý và không chủ ý)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142" y="4512043"/>
            <a:ext cx="620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0000"/>
                </a:solidFill>
              </a:rPr>
              <a:t>Tỉ lệ trường hợp thất thoát dữ liệu </a:t>
            </a:r>
          </a:p>
          <a:p>
            <a:pPr algn="ctr"/>
            <a:r>
              <a:rPr lang="en-US" b="1" smtClean="0">
                <a:solidFill>
                  <a:srgbClr val="C00000"/>
                </a:solidFill>
              </a:rPr>
              <a:t>có chủ ý</a:t>
            </a:r>
            <a:r>
              <a:rPr lang="en-US" b="1" smtClean="0">
                <a:solidFill>
                  <a:srgbClr val="000000"/>
                </a:solidFill>
              </a:rPr>
              <a:t> và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</a:rPr>
              <a:t>không chủ ý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780782"/>
            <a:ext cx="8121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solidFill>
                  <a:srgbClr val="0070C0"/>
                </a:solidFill>
              </a:rPr>
              <a:t>Nguồn</a:t>
            </a:r>
            <a:r>
              <a:rPr lang="en-US" sz="1600" i="1" dirty="0">
                <a:solidFill>
                  <a:srgbClr val="0070C0"/>
                </a:solidFill>
              </a:rPr>
              <a:t>: </a:t>
            </a:r>
            <a:endParaRPr lang="en-US" sz="1600" i="1" dirty="0" smtClean="0">
              <a:solidFill>
                <a:srgbClr val="0070C0"/>
              </a:solidFill>
            </a:endParaRPr>
          </a:p>
          <a:p>
            <a:r>
              <a:rPr lang="en-US" sz="1600" i="1" dirty="0" err="1" smtClean="0">
                <a:solidFill>
                  <a:srgbClr val="0070C0"/>
                </a:solidFill>
              </a:rPr>
              <a:t>InfoWatch</a:t>
            </a:r>
            <a:r>
              <a:rPr lang="en-US" sz="1600" i="1" dirty="0" smtClean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2014”,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</a:rPr>
              <a:t>03/2015</a:t>
            </a:r>
          </a:p>
          <a:p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 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2013”, </a:t>
            </a:r>
            <a:r>
              <a:rPr lang="en-US" sz="1600" i="1" dirty="0" err="1" smtClean="0">
                <a:solidFill>
                  <a:srgbClr val="0070C0"/>
                </a:solidFill>
              </a:rPr>
              <a:t>InfoWatch</a:t>
            </a:r>
            <a:r>
              <a:rPr lang="en-US" sz="1600" i="1" dirty="0" smtClean="0">
                <a:solidFill>
                  <a:srgbClr val="0070C0"/>
                </a:solidFill>
              </a:rPr>
              <a:t>, 2014</a:t>
            </a:r>
          </a:p>
          <a:p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 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2012”,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</a:rPr>
              <a:t>2013</a:t>
            </a:r>
            <a:endParaRPr lang="en-US" sz="1600" i="1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0542" t="41666" r="62518" b="10417"/>
          <a:stretch/>
        </p:blipFill>
        <p:spPr>
          <a:xfrm>
            <a:off x="1354617" y="1688690"/>
            <a:ext cx="2058289" cy="2058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7789" t="43750" r="63470" b="19792"/>
          <a:stretch/>
        </p:blipFill>
        <p:spPr>
          <a:xfrm>
            <a:off x="6493093" y="1278278"/>
            <a:ext cx="2606842" cy="2851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1127" t="43750" r="20132" b="22916"/>
          <a:stretch/>
        </p:blipFill>
        <p:spPr>
          <a:xfrm>
            <a:off x="3809999" y="1460979"/>
            <a:ext cx="2286001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18743" y="24772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2012</a:t>
            </a:r>
            <a:endParaRPr 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4604185" y="24537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2013</a:t>
            </a:r>
            <a:endParaRPr 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7447700" y="248864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2014</a:t>
            </a:r>
            <a:endParaRPr lang="en-US" b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42386" t="51042" r="44144" b="28125"/>
          <a:stretch/>
        </p:blipFill>
        <p:spPr>
          <a:xfrm>
            <a:off x="7075508" y="4003277"/>
            <a:ext cx="1752601" cy="1524000"/>
          </a:xfrm>
          <a:prstGeom prst="rect">
            <a:avLst/>
          </a:prstGeom>
        </p:spPr>
      </p:pic>
      <p:pic>
        <p:nvPicPr>
          <p:cNvPr id="19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44" y="38476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5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043771"/>
            <a:ext cx="470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file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512062"/>
            <a:ext cx="8458200" cy="37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808960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Ghi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mã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file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cu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458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29001" y="1540848"/>
            <a:ext cx="1584101" cy="76307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2966590"/>
            <a:ext cx="1584101" cy="76307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Protect data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88246" y="1258278"/>
            <a:ext cx="2425965" cy="41474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flipH="1">
            <a:off x="4221051" y="2303921"/>
            <a:ext cx="1" cy="662669"/>
          </a:xfrm>
          <a:prstGeom prst="straightConnector1">
            <a:avLst/>
          </a:prstGeom>
          <a:ln w="793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421" y="5634335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80" y="1589841"/>
            <a:ext cx="665087" cy="6650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5013102" y="1922384"/>
            <a:ext cx="1193159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99958" y="4574592"/>
            <a:ext cx="678809" cy="523541"/>
          </a:xfrm>
          <a:prstGeom prst="ellipse">
            <a:avLst/>
          </a:prstGeom>
          <a:gradFill flip="none" rotWithShape="1">
            <a:gsLst>
              <a:gs pos="20000">
                <a:schemeClr val="accent2">
                  <a:lumMod val="67000"/>
                </a:schemeClr>
              </a:gs>
              <a:gs pos="74000">
                <a:schemeClr val="accent2">
                  <a:lumMod val="97000"/>
                  <a:lumOff val="3000"/>
                </a:schemeClr>
              </a:gs>
              <a:gs pos="88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13100" y="4836361"/>
            <a:ext cx="1193161" cy="2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428999" y="4392332"/>
            <a:ext cx="1584101" cy="76307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Hook Module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221049" y="3750689"/>
            <a:ext cx="1" cy="662669"/>
          </a:xfrm>
          <a:prstGeom prst="straightConnector1">
            <a:avLst/>
          </a:prstGeom>
          <a:ln w="793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27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485" y="5212682"/>
            <a:ext cx="9925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Hook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69432" y="1627271"/>
            <a:ext cx="5077327" cy="2731169"/>
          </a:xfrm>
          <a:prstGeom prst="roundRect">
            <a:avLst/>
          </a:prstGeom>
          <a:solidFill>
            <a:srgbClr val="E9E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73969" y="2389585"/>
            <a:ext cx="1804737" cy="92769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DLL injection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37485" y="2389585"/>
            <a:ext cx="1804737" cy="9277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intercepting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2148" y="1812220"/>
            <a:ext cx="18774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2">
                    <a:lumMod val="75000"/>
                  </a:schemeClr>
                </a:solidFill>
              </a:rPr>
              <a:t>Hook Module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88853" y="3627563"/>
            <a:ext cx="1804737" cy="420597"/>
          </a:xfrm>
          <a:prstGeom prst="roundRect">
            <a:avLst/>
          </a:prstGeom>
          <a:gradFill flip="none" rotWithShape="1">
            <a:gsLst>
              <a:gs pos="7000">
                <a:schemeClr val="accent2">
                  <a:lumMod val="20000"/>
                  <a:lumOff val="80000"/>
                </a:schemeClr>
              </a:gs>
              <a:gs pos="77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EasyHook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Hook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159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514" y="538570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Protect data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60575" y="1744150"/>
            <a:ext cx="5077327" cy="2889830"/>
          </a:xfrm>
          <a:prstGeom prst="roundRect">
            <a:avLst/>
          </a:prstGeom>
          <a:solidFill>
            <a:srgbClr val="E9E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407748" y="3629136"/>
            <a:ext cx="1804737" cy="6978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Key Engine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07748" y="2601439"/>
            <a:ext cx="1804737" cy="6978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22824" y="2601439"/>
            <a:ext cx="1804737" cy="6978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9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Crypto Engine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1764" y="1831808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Protect Data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Protect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13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232" y="5465345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Interface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45370" y="1482892"/>
            <a:ext cx="5269831" cy="2629493"/>
          </a:xfrm>
          <a:prstGeom prst="roundRect">
            <a:avLst/>
          </a:prstGeom>
          <a:solidFill>
            <a:srgbClr val="E9ED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25880" y="3193068"/>
            <a:ext cx="1888959" cy="5534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Stray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08509" y="3193068"/>
            <a:ext cx="1888959" cy="5534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Authentication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19412" y="2429064"/>
            <a:ext cx="1888959" cy="5534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File Extension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23624" y="2429064"/>
            <a:ext cx="1888959" cy="5534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Explorer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23199" y="1643900"/>
            <a:ext cx="19768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accent2">
                    <a:lumMod val="75000"/>
                  </a:schemeClr>
                </a:solidFill>
              </a:rPr>
              <a:t>User Interface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6858000" cy="533400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2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thất thoát dữ liệu </a:t>
            </a:r>
            <a:br>
              <a:rPr lang="en-US"/>
            </a:br>
            <a:r>
              <a:rPr lang="en-US" sz="2000"/>
              <a:t>(có chủ ý và không chủ ý)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05" t="38541" r="4319" b="18751"/>
          <a:stretch/>
        </p:blipFill>
        <p:spPr>
          <a:xfrm>
            <a:off x="419099" y="3306252"/>
            <a:ext cx="8267701" cy="2186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2789" y="5590053"/>
            <a:ext cx="725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Tỉ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lệ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trường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hợp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thất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thoát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dữ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liệu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có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chủ</a:t>
            </a:r>
            <a:r>
              <a:rPr lang="en-US" b="1" dirty="0" smtClean="0">
                <a:solidFill>
                  <a:srgbClr val="C00000"/>
                </a:solidFill>
              </a:rPr>
              <a:t> ý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và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không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chủ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ý </a:t>
            </a:r>
          </a:p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từ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năm</a:t>
            </a:r>
            <a:r>
              <a:rPr lang="en-US" b="1" dirty="0">
                <a:solidFill>
                  <a:srgbClr val="000000"/>
                </a:solidFill>
              </a:rPr>
              <a:t> 2006 </a:t>
            </a:r>
            <a:r>
              <a:rPr lang="en-US" b="1" dirty="0" err="1">
                <a:solidFill>
                  <a:srgbClr val="000000"/>
                </a:solidFill>
              </a:rPr>
              <a:t>đến</a:t>
            </a:r>
            <a:r>
              <a:rPr lang="en-US" b="1" dirty="0">
                <a:solidFill>
                  <a:srgbClr val="000000"/>
                </a:solidFill>
              </a:rPr>
              <a:t> 2014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198284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Nguồn: </a:t>
            </a:r>
          </a:p>
          <a:p>
            <a:r>
              <a:rPr lang="en-US" i="1">
                <a:solidFill>
                  <a:srgbClr val="0070C0"/>
                </a:solidFill>
              </a:rPr>
              <a:t>InfoWatch Analytical Center, “Global Data Leakage Report – 2014”, InfoWatch, 03/2015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148" y="1699478"/>
            <a:ext cx="8705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0000"/>
                </a:solidFill>
              </a:rPr>
              <a:t>Nguy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cơ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dẫn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đến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có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thể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được</a:t>
            </a:r>
            <a:r>
              <a:rPr lang="en-US" sz="2000" dirty="0">
                <a:solidFill>
                  <a:srgbClr val="000000"/>
                </a:solidFill>
              </a:rPr>
              <a:t> chia </a:t>
            </a:r>
            <a:r>
              <a:rPr lang="en-US" sz="2000" dirty="0" err="1">
                <a:solidFill>
                  <a:srgbClr val="000000"/>
                </a:solidFill>
              </a:rPr>
              <a:t>thành</a:t>
            </a:r>
            <a:r>
              <a:rPr lang="en-US" sz="2000" dirty="0">
                <a:solidFill>
                  <a:srgbClr val="000000"/>
                </a:solidFill>
              </a:rPr>
              <a:t> 3 </a:t>
            </a:r>
            <a:r>
              <a:rPr lang="en-US" sz="2000" dirty="0" err="1">
                <a:solidFill>
                  <a:srgbClr val="000000"/>
                </a:solidFill>
              </a:rPr>
              <a:t>nhóm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chính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rgbClr val="0070C0"/>
                </a:solidFill>
              </a:rPr>
              <a:t>tình</a:t>
            </a:r>
            <a:r>
              <a:rPr lang="en-US" sz="2000" b="1" i="1" dirty="0" smtClean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cờ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làm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bị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tấn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công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từ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bên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trong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bị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tấn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công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từ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bên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ngoài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348" y="4495800"/>
            <a:ext cx="8172452" cy="409822"/>
          </a:xfrm>
          <a:prstGeom prst="rect">
            <a:avLst/>
          </a:prstGeom>
          <a:solidFill>
            <a:schemeClr val="tx2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Sao </a:t>
            </a:r>
            <a:r>
              <a:rPr lang="en-US" dirty="0" err="1" smtClean="0">
                <a:solidFill>
                  <a:srgbClr val="00B050"/>
                </a:solidFill>
              </a:rPr>
              <a:t>chép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USB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làm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lương</a:t>
            </a:r>
            <a:r>
              <a:rPr lang="en-US" dirty="0" smtClean="0"/>
              <a:t>,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doanh</a:t>
            </a:r>
            <a:r>
              <a:rPr lang="en-US" dirty="0" smtClean="0"/>
              <a:t>,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… </a:t>
            </a:r>
            <a:r>
              <a:rPr lang="en-US" dirty="0" err="1" smtClean="0">
                <a:solidFill>
                  <a:srgbClr val="00B050"/>
                </a:solidFill>
              </a:rPr>
              <a:t>lưu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trữ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9" y="1908023"/>
            <a:ext cx="2625364" cy="2714626"/>
          </a:xfrm>
          <a:prstGeom prst="rect">
            <a:avLst/>
          </a:prstGeom>
        </p:spPr>
      </p:pic>
      <p:pic>
        <p:nvPicPr>
          <p:cNvPr id="10" name="Picture 4" descr="http://images.clipshrine.com/wheel/thumb-USB-pen-drive-flash-drive-166.6-95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84" y="2575619"/>
            <a:ext cx="1059692" cy="13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533400" y="2662081"/>
            <a:ext cx="530194" cy="496696"/>
            <a:chOff x="881065" y="5757038"/>
            <a:chExt cx="530194" cy="4966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5" y="5757038"/>
              <a:ext cx="496695" cy="49669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57" y="6020252"/>
              <a:ext cx="262902" cy="233482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066800" y="2650307"/>
            <a:ext cx="522775" cy="549894"/>
            <a:chOff x="1202645" y="5402847"/>
            <a:chExt cx="522775" cy="5498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45" y="5402847"/>
              <a:ext cx="487981" cy="48798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518" y="5719259"/>
              <a:ext cx="262902" cy="23348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524000" y="2649262"/>
            <a:ext cx="587441" cy="528509"/>
            <a:chOff x="1417036" y="4880513"/>
            <a:chExt cx="587441" cy="52850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036" y="4880513"/>
              <a:ext cx="522334" cy="52233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575" y="5175540"/>
              <a:ext cx="262902" cy="23348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2333206" y="2578206"/>
            <a:ext cx="1494993" cy="1426771"/>
            <a:chOff x="903365" y="5180492"/>
            <a:chExt cx="1494993" cy="1426771"/>
          </a:xfrm>
        </p:grpSpPr>
        <p:pic>
          <p:nvPicPr>
            <p:cNvPr id="64" name="Picture 4" descr="http://images.clipshrine.com/wheel/thumb-USB-pen-drive-flash-drive-166.6-95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65" y="5180492"/>
              <a:ext cx="1059692" cy="1306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Group 64"/>
            <p:cNvGrpSpPr/>
            <p:nvPr/>
          </p:nvGrpSpPr>
          <p:grpSpPr>
            <a:xfrm>
              <a:off x="1152560" y="6110567"/>
              <a:ext cx="530194" cy="496696"/>
              <a:chOff x="881065" y="5757038"/>
              <a:chExt cx="530194" cy="49669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065" y="5757038"/>
                <a:ext cx="496695" cy="496695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357" y="6020252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1545586" y="5734811"/>
              <a:ext cx="522775" cy="549894"/>
              <a:chOff x="1202645" y="5402847"/>
              <a:chExt cx="522775" cy="549894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645" y="5402847"/>
                <a:ext cx="487981" cy="48798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518" y="5719259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1810917" y="5290245"/>
              <a:ext cx="587441" cy="528509"/>
              <a:chOff x="1417036" y="4880513"/>
              <a:chExt cx="587441" cy="528509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036" y="4880513"/>
                <a:ext cx="522334" cy="522334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575" y="5175540"/>
                <a:ext cx="262902" cy="2334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95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4.44444E-6 L 0.21267 0.114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57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1.11111E-6 L 0.19184 0.046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22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1.48148E-6 L 0.17518 -0.0020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0.17204 0.0009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6" presetClass="exit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ms01_1">
  <a:themeElements>
    <a:clrScheme name="1_ms01_1 1">
      <a:dk1>
        <a:srgbClr val="1A1A70"/>
      </a:dk1>
      <a:lt1>
        <a:srgbClr val="FFFFFF"/>
      </a:lt1>
      <a:dk2>
        <a:srgbClr val="12449E"/>
      </a:dk2>
      <a:lt2>
        <a:srgbClr val="C0C0C0"/>
      </a:lt2>
      <a:accent1>
        <a:srgbClr val="3167D3"/>
      </a:accent1>
      <a:accent2>
        <a:srgbClr val="87A3E9"/>
      </a:accent2>
      <a:accent3>
        <a:srgbClr val="FFFFFF"/>
      </a:accent3>
      <a:accent4>
        <a:srgbClr val="14145F"/>
      </a:accent4>
      <a:accent5>
        <a:srgbClr val="ADB8E6"/>
      </a:accent5>
      <a:accent6>
        <a:srgbClr val="7A93D3"/>
      </a:accent6>
      <a:hlink>
        <a:srgbClr val="90B54D"/>
      </a:hlink>
      <a:folHlink>
        <a:srgbClr val="F6A23C"/>
      </a:folHlink>
    </a:clrScheme>
    <a:fontScheme name="1_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s01_1 1">
        <a:dk1>
          <a:srgbClr val="1A1A70"/>
        </a:dk1>
        <a:lt1>
          <a:srgbClr val="FFFFFF"/>
        </a:lt1>
        <a:dk2>
          <a:srgbClr val="12449E"/>
        </a:dk2>
        <a:lt2>
          <a:srgbClr val="C0C0C0"/>
        </a:lt2>
        <a:accent1>
          <a:srgbClr val="3167D3"/>
        </a:accent1>
        <a:accent2>
          <a:srgbClr val="87A3E9"/>
        </a:accent2>
        <a:accent3>
          <a:srgbClr val="FFFFFF"/>
        </a:accent3>
        <a:accent4>
          <a:srgbClr val="14145F"/>
        </a:accent4>
        <a:accent5>
          <a:srgbClr val="ADB8E6"/>
        </a:accent5>
        <a:accent6>
          <a:srgbClr val="7A93D3"/>
        </a:accent6>
        <a:hlink>
          <a:srgbClr val="90B54D"/>
        </a:hlink>
        <a:folHlink>
          <a:srgbClr val="F6A2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2">
        <a:dk1>
          <a:srgbClr val="0E5D92"/>
        </a:dk1>
        <a:lt1>
          <a:srgbClr val="FFFFFF"/>
        </a:lt1>
        <a:dk2>
          <a:srgbClr val="137C9D"/>
        </a:dk2>
        <a:lt2>
          <a:srgbClr val="C0C0C0"/>
        </a:lt2>
        <a:accent1>
          <a:srgbClr val="35AACF"/>
        </a:accent1>
        <a:accent2>
          <a:srgbClr val="75CDB2"/>
        </a:accent2>
        <a:accent3>
          <a:srgbClr val="FFFFFF"/>
        </a:accent3>
        <a:accent4>
          <a:srgbClr val="0A4E7C"/>
        </a:accent4>
        <a:accent5>
          <a:srgbClr val="AED2E4"/>
        </a:accent5>
        <a:accent6>
          <a:srgbClr val="69BAA1"/>
        </a:accent6>
        <a:hlink>
          <a:srgbClr val="E8C86E"/>
        </a:hlink>
        <a:folHlink>
          <a:srgbClr val="1E68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3">
        <a:dk1>
          <a:srgbClr val="164D60"/>
        </a:dk1>
        <a:lt1>
          <a:srgbClr val="FFFFFF"/>
        </a:lt1>
        <a:dk2>
          <a:srgbClr val="2A8486"/>
        </a:dk2>
        <a:lt2>
          <a:srgbClr val="C0C0C0"/>
        </a:lt2>
        <a:accent1>
          <a:srgbClr val="48BC77"/>
        </a:accent1>
        <a:accent2>
          <a:srgbClr val="ECCA4C"/>
        </a:accent2>
        <a:accent3>
          <a:srgbClr val="FFFFFF"/>
        </a:accent3>
        <a:accent4>
          <a:srgbClr val="114051"/>
        </a:accent4>
        <a:accent5>
          <a:srgbClr val="B1DABD"/>
        </a:accent5>
        <a:accent6>
          <a:srgbClr val="D6B744"/>
        </a:accent6>
        <a:hlink>
          <a:srgbClr val="3191E9"/>
        </a:hlink>
        <a:folHlink>
          <a:srgbClr val="E3694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 slides with animation</Template>
  <TotalTime>4321</TotalTime>
  <Words>4680</Words>
  <Application>Microsoft Office PowerPoint</Application>
  <PresentationFormat>On-screen Show (4:3)</PresentationFormat>
  <Paragraphs>628</Paragraphs>
  <Slides>75</Slides>
  <Notes>37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TimesNewRomanPSMT</vt:lpstr>
      <vt:lpstr>Wingdings</vt:lpstr>
      <vt:lpstr>Wingdings 2</vt:lpstr>
      <vt:lpstr>1_ms01_1</vt:lpstr>
      <vt:lpstr>Giải pháp phần mềm bảo vệ  chống thất thoát dữ liệu trên máy tính cá nhân</vt:lpstr>
      <vt:lpstr>Nội dung trình bày</vt:lpstr>
      <vt:lpstr>Mở đầu</vt:lpstr>
      <vt:lpstr>Mở đầu</vt:lpstr>
      <vt:lpstr>Tình hình thất thoát dữ liệu trên thế giới</vt:lpstr>
      <vt:lpstr>Tình hình thất thoát dữ liệu trên thế giới</vt:lpstr>
      <vt:lpstr>Phân loại thất thoát dữ liệu  (có chủ ý và không chủ ý)</vt:lpstr>
      <vt:lpstr>Phân loại thất thoát dữ liệu  (có chủ ý và không chủ ý)</vt:lpstr>
      <vt:lpstr>Các tình huống thường gặp</vt:lpstr>
      <vt:lpstr>Các tình huống thường gặp</vt:lpstr>
      <vt:lpstr>Các tình huống thường gặp</vt:lpstr>
      <vt:lpstr>Mục tiêu đề tài</vt:lpstr>
      <vt:lpstr>Nội dung và phương pháp</vt:lpstr>
      <vt:lpstr>So sánh giải pháp hiện nay</vt:lpstr>
      <vt:lpstr>So sánh giải pháp hiện nay</vt:lpstr>
      <vt:lpstr>Phạm vi đề tài</vt:lpstr>
      <vt:lpstr>Khảo sát các giải pháp bảo vệ trên thị trường</vt:lpstr>
      <vt:lpstr>Một số giải pháp  ngăn ngừa thất thoát dữ liệu</vt:lpstr>
      <vt:lpstr>Một số giải pháp  ngăn ngừa thất thoát dữ liệu</vt:lpstr>
      <vt:lpstr>Một số giải pháp  ngăn ngừa thất thoát dữ liệu</vt:lpstr>
      <vt:lpstr>Một số vấn đề và giải pháp chính trong đề tài</vt:lpstr>
      <vt:lpstr>Tình huống thứ nhất</vt:lpstr>
      <vt:lpstr>Tình huống minh họa</vt:lpstr>
      <vt:lpstr>Tình huống minh họa</vt:lpstr>
      <vt:lpstr>Giải pháp đề xuất</vt:lpstr>
      <vt:lpstr>Giải pháp đề xuất – Windows Explorer</vt:lpstr>
      <vt:lpstr>Giải pháp đề xuất – Windows Explorer</vt:lpstr>
      <vt:lpstr>Giải pháp đề xuất - WinRar</vt:lpstr>
      <vt:lpstr>Giải pháp đề xuất - WinRar</vt:lpstr>
      <vt:lpstr> Giải pháp tiếp cận</vt:lpstr>
      <vt:lpstr> Giải pháp kỹ thuật</vt:lpstr>
      <vt:lpstr> Quá trình xử lý Windows Explorer</vt:lpstr>
      <vt:lpstr>Quá trình xử lý Winrar</vt:lpstr>
      <vt:lpstr>Quá trình can thiệp và xử lý CreateProcess</vt:lpstr>
      <vt:lpstr>Quá trình can thiệp và xử lý WriteFile</vt:lpstr>
      <vt:lpstr>Quá trình can thiệp và xử lý ReadFile</vt:lpstr>
      <vt:lpstr>Thao tác lưu file của Microsoft Word</vt:lpstr>
      <vt:lpstr>Quá trình can thiệp và xử lý ReplaceFile </vt:lpstr>
      <vt:lpstr>Tình huống thứ hai</vt:lpstr>
      <vt:lpstr>Tình huống minh họa</vt:lpstr>
      <vt:lpstr>Tình huống minh họa</vt:lpstr>
      <vt:lpstr>Phát hiện USB tương tác với máy tính</vt:lpstr>
      <vt:lpstr>Giải pháp đề xuất</vt:lpstr>
      <vt:lpstr> Quá trình xử lý Windows Explorer</vt:lpstr>
      <vt:lpstr>Giải pháp đề xuất – Windows Explorer</vt:lpstr>
      <vt:lpstr>Demo</vt:lpstr>
      <vt:lpstr>Tình huống thứ ba</vt:lpstr>
      <vt:lpstr>Tình huống minh họa</vt:lpstr>
      <vt:lpstr>Tình huống minh họa</vt:lpstr>
      <vt:lpstr>Giải pháp đề xuất</vt:lpstr>
      <vt:lpstr>Demo</vt:lpstr>
      <vt:lpstr>Kết quả đạt được</vt:lpstr>
      <vt:lpstr>Kết quả đề tài</vt:lpstr>
      <vt:lpstr>Kết quả đề tài</vt:lpstr>
      <vt:lpstr>Tài liệu tham khảo</vt:lpstr>
      <vt:lpstr>PowerPoint Presentation</vt:lpstr>
      <vt:lpstr>PowerPoint Presentation</vt:lpstr>
      <vt:lpstr>PHỤ LỤC</vt:lpstr>
      <vt:lpstr>Thay đổi giá trị thanh ghi</vt:lpstr>
      <vt:lpstr>System-wide Windows hook</vt:lpstr>
      <vt:lpstr>PowerPoint Presentation</vt:lpstr>
      <vt:lpstr>DLL injection</vt:lpstr>
      <vt:lpstr>Proxy DLL</vt:lpstr>
      <vt:lpstr>IAT</vt:lpstr>
      <vt:lpstr>Chặn hàm API</vt:lpstr>
      <vt:lpstr>Chặn hàm API</vt:lpstr>
      <vt:lpstr>Cơ chế mã hóa</vt:lpstr>
      <vt:lpstr>Mã hóa dữ liệu</vt:lpstr>
      <vt:lpstr>Tạo khóa mã hóa</vt:lpstr>
      <vt:lpstr>Ghi thông tin mã hóa đầu file</vt:lpstr>
      <vt:lpstr>Ghi thông tin mã hóa cu</vt:lpstr>
      <vt:lpstr>Kiến trúc tổng quan</vt:lpstr>
      <vt:lpstr>Hook Module</vt:lpstr>
      <vt:lpstr>Protect Data</vt:lpstr>
      <vt:lpstr>User Interface</vt:lpstr>
    </vt:vector>
  </TitlesOfParts>
  <Company>University of Natural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Tran Minh Triet</dc:creator>
  <cp:lastModifiedBy>Do Trung Duc</cp:lastModifiedBy>
  <cp:revision>419</cp:revision>
  <dcterms:created xsi:type="dcterms:W3CDTF">2006-05-28T09:28:45Z</dcterms:created>
  <dcterms:modified xsi:type="dcterms:W3CDTF">2015-07-23T09:41:42Z</dcterms:modified>
</cp:coreProperties>
</file>